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1" r:id="rId1"/>
  </p:sldMasterIdLst>
  <p:notesMasterIdLst>
    <p:notesMasterId r:id="rId22"/>
  </p:notesMasterIdLst>
  <p:sldIdLst>
    <p:sldId id="296" r:id="rId2"/>
    <p:sldId id="297" r:id="rId3"/>
    <p:sldId id="301" r:id="rId4"/>
    <p:sldId id="300" r:id="rId5"/>
    <p:sldId id="299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6" r:id="rId20"/>
    <p:sldId id="315" r:id="rId21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A3288-4D0D-4BE2-8CA8-1A1D79B440AE}" type="datetimeFigureOut">
              <a:rPr lang="tr-TR" smtClean="0"/>
              <a:t>8.05.2025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9256A-C3D8-4E6F-82A9-06E9DC4810F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426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6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06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0233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48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4452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51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1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985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13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73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9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52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212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84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0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7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73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ecd.org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922A311-00E9-41EC-8F37-A391A56DA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0600" y="1386241"/>
            <a:ext cx="7772400" cy="1911386"/>
          </a:xfrm>
        </p:spPr>
        <p:txBody>
          <a:bodyPr>
            <a:normAutofit/>
          </a:bodyPr>
          <a:lstStyle/>
          <a:p>
            <a:r>
              <a:rPr lang="tr-TR" b="1" dirty="0"/>
              <a:t>AKILCI </a:t>
            </a:r>
            <a:r>
              <a:rPr lang="tr-TR" b="1" dirty="0" smtClean="0"/>
              <a:t>İLAÇ KULLANIMI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5" name="Alt Başlık 4">
            <a:extLst>
              <a:ext uri="{FF2B5EF4-FFF2-40B4-BE49-F238E27FC236}">
                <a16:creationId xmlns:a16="http://schemas.microsoft.com/office/drawing/2014/main" id="{BDB94D3B-7563-4DF4-A77D-9757E5E8E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200" y="4419599"/>
            <a:ext cx="6858000" cy="2007359"/>
          </a:xfrm>
        </p:spPr>
        <p:txBody>
          <a:bodyPr/>
          <a:lstStyle/>
          <a:p>
            <a:pPr algn="r"/>
            <a:endParaRPr lang="tr-TR" dirty="0">
              <a:solidFill>
                <a:schemeClr val="tx1"/>
              </a:solidFill>
            </a:endParaRPr>
          </a:p>
          <a:p>
            <a:pPr algn="r"/>
            <a:r>
              <a:rPr lang="tr-TR" b="1" dirty="0" smtClean="0">
                <a:solidFill>
                  <a:schemeClr val="tx1"/>
                </a:solidFill>
              </a:rPr>
              <a:t>Dr</a:t>
            </a:r>
            <a:r>
              <a:rPr lang="tr-TR" b="1" dirty="0">
                <a:solidFill>
                  <a:schemeClr val="tx1"/>
                </a:solidFill>
              </a:rPr>
              <a:t>. </a:t>
            </a:r>
            <a:r>
              <a:rPr lang="tr-TR" b="1" dirty="0" smtClean="0">
                <a:solidFill>
                  <a:schemeClr val="tx1"/>
                </a:solidFill>
              </a:rPr>
              <a:t>Ekin Kırcalı</a:t>
            </a:r>
            <a:endParaRPr lang="tr-TR" b="1" dirty="0">
              <a:solidFill>
                <a:schemeClr val="tx1"/>
              </a:solidFill>
            </a:endParaRPr>
          </a:p>
          <a:p>
            <a:pPr algn="r"/>
            <a:r>
              <a:rPr lang="tr-TR" b="1" dirty="0" smtClean="0">
                <a:solidFill>
                  <a:schemeClr val="tx1"/>
                </a:solidFill>
              </a:rPr>
              <a:t>13th </a:t>
            </a:r>
            <a:r>
              <a:rPr lang="tr-TR" b="1" dirty="0" err="1" smtClean="0">
                <a:solidFill>
                  <a:schemeClr val="tx1"/>
                </a:solidFill>
              </a:rPr>
              <a:t>Meet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The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Experts</a:t>
            </a:r>
            <a:r>
              <a:rPr lang="tr-TR" b="1" dirty="0" smtClean="0">
                <a:solidFill>
                  <a:schemeClr val="tx1"/>
                </a:solidFill>
              </a:rPr>
              <a:t> of </a:t>
            </a:r>
            <a:r>
              <a:rPr lang="tr-TR" b="1" dirty="0" err="1" smtClean="0">
                <a:solidFill>
                  <a:schemeClr val="tx1"/>
                </a:solidFill>
              </a:rPr>
              <a:t>Transplantation</a:t>
            </a:r>
            <a:endParaRPr lang="tr-TR" b="1" dirty="0">
              <a:solidFill>
                <a:schemeClr val="tx1"/>
              </a:solidFill>
            </a:endParaRPr>
          </a:p>
          <a:p>
            <a:pPr algn="r"/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CF1395-03C9-40FE-8359-AF868BA613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16489" r="7575" b="17558"/>
          <a:stretch/>
        </p:blipFill>
        <p:spPr bwMode="auto">
          <a:xfrm>
            <a:off x="2438400" y="2724421"/>
            <a:ext cx="4267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8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41"/>
    </mc:Choice>
    <mc:Fallback xmlns="">
      <p:transition spd="slow" advTm="734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620EFFE-3E7B-47A9-9A6E-0B5DCCE85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415" y="1308377"/>
            <a:ext cx="6589199" cy="1280890"/>
          </a:xfrm>
        </p:spPr>
        <p:txBody>
          <a:bodyPr/>
          <a:lstStyle/>
          <a:p>
            <a:r>
              <a:rPr lang="tr-TR" b="1" spc="-5" dirty="0">
                <a:latin typeface="Calibri"/>
                <a:cs typeface="Calibri"/>
              </a:rPr>
              <a:t>Akılcı </a:t>
            </a:r>
            <a:r>
              <a:rPr lang="tr-TR" b="1" spc="-25" dirty="0">
                <a:latin typeface="Calibri"/>
                <a:cs typeface="Calibri"/>
              </a:rPr>
              <a:t>Olmayan </a:t>
            </a:r>
            <a:r>
              <a:rPr lang="tr-TR" b="1" spc="-5" dirty="0">
                <a:latin typeface="Calibri"/>
                <a:cs typeface="Calibri"/>
              </a:rPr>
              <a:t>İlaç </a:t>
            </a:r>
            <a:r>
              <a:rPr lang="tr-TR" b="1" spc="-15" dirty="0">
                <a:latin typeface="Calibri"/>
                <a:cs typeface="Calibri"/>
              </a:rPr>
              <a:t>Kullanımı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23E5A9-49EB-45BC-84DC-E525A41DC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00" dirty="0">
                <a:latin typeface="+mj-lt"/>
                <a:cs typeface="Calibri" panose="020F0502020204030204" pitchFamily="34" charset="0"/>
              </a:rPr>
              <a:t>DSÖ tahminlerine göre dünyada tüm ilaçların yarıdan  fazlası uygunsuz </a:t>
            </a:r>
            <a:r>
              <a:rPr lang="tr-TR" sz="1600" dirty="0" smtClean="0">
                <a:latin typeface="+mj-lt"/>
                <a:cs typeface="Calibri" panose="020F0502020204030204" pitchFamily="34" charset="0"/>
              </a:rPr>
              <a:t>kullanılmakta</a:t>
            </a:r>
            <a:endParaRPr lang="tr-TR" sz="1600" dirty="0">
              <a:latin typeface="+mj-lt"/>
              <a:cs typeface="Calibri" panose="020F0502020204030204" pitchFamily="34" charset="0"/>
            </a:endParaRPr>
          </a:p>
          <a:p>
            <a:endParaRPr lang="tr-TR" sz="1600" dirty="0">
              <a:latin typeface="+mj-lt"/>
              <a:cs typeface="Calibri" panose="020F0502020204030204" pitchFamily="34" charset="0"/>
            </a:endParaRPr>
          </a:p>
          <a:p>
            <a:r>
              <a:rPr lang="tr-TR" sz="1600" dirty="0">
                <a:latin typeface="+mj-lt"/>
                <a:cs typeface="Calibri" panose="020F0502020204030204" pitchFamily="34" charset="0"/>
              </a:rPr>
              <a:t>Refik Saydam Hıfzıssıhha Müdürlüğü’nün saha çalışmalarında da benzer sonuçlar elde </a:t>
            </a:r>
            <a:r>
              <a:rPr lang="tr-TR" sz="1600" dirty="0" smtClean="0">
                <a:latin typeface="+mj-lt"/>
                <a:cs typeface="Calibri" panose="020F0502020204030204" pitchFamily="34" charset="0"/>
              </a:rPr>
              <a:t>edilmiştir:</a:t>
            </a:r>
            <a:endParaRPr lang="tr-TR" sz="1600" dirty="0">
              <a:latin typeface="+mj-lt"/>
              <a:cs typeface="Calibri" panose="020F0502020204030204" pitchFamily="34" charset="0"/>
            </a:endParaRPr>
          </a:p>
          <a:p>
            <a:pPr lvl="1"/>
            <a:r>
              <a:rPr lang="tr-TR" dirty="0">
                <a:latin typeface="+mj-lt"/>
                <a:cs typeface="Calibri" panose="020F0502020204030204" pitchFamily="34" charset="0"/>
              </a:rPr>
              <a:t>Hem ilaç kutu sayısı, hem de maliyet bazında değerlendirmede tüketilen ilaçların yaklaşık % 50’sinin tanıya uygunluk bakımından akılcı olmadığı görülmüş.</a:t>
            </a:r>
          </a:p>
        </p:txBody>
      </p:sp>
    </p:spTree>
    <p:extLst>
      <p:ext uri="{BB962C8B-B14F-4D97-AF65-F5344CB8AC3E}">
        <p14:creationId xmlns:p14="http://schemas.microsoft.com/office/powerpoint/2010/main" val="279013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05"/>
    </mc:Choice>
    <mc:Fallback xmlns="">
      <p:transition spd="slow" advTm="20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511D349-2E88-491C-8E1D-681FE33C5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317" y="1050240"/>
            <a:ext cx="6589199" cy="1280890"/>
          </a:xfrm>
        </p:spPr>
        <p:txBody>
          <a:bodyPr/>
          <a:lstStyle/>
          <a:p>
            <a:r>
              <a:rPr lang="tr-TR" b="1" dirty="0"/>
              <a:t>Sorumluluk Paydaşları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18992EE-FC2C-463F-B0E3-DAB1C8A70A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Hekim</a:t>
            </a:r>
          </a:p>
          <a:p>
            <a:r>
              <a:rPr lang="tr-TR" dirty="0"/>
              <a:t>Eczacı</a:t>
            </a:r>
          </a:p>
          <a:p>
            <a:r>
              <a:rPr lang="tr-TR" dirty="0"/>
              <a:t>Hemşire</a:t>
            </a:r>
          </a:p>
          <a:p>
            <a:r>
              <a:rPr lang="tr-TR" dirty="0"/>
              <a:t>Diğer sağlık personeli</a:t>
            </a:r>
          </a:p>
          <a:p>
            <a:r>
              <a:rPr lang="tr-TR" dirty="0"/>
              <a:t>Hasta/hasta yakını</a:t>
            </a:r>
          </a:p>
          <a:p>
            <a:r>
              <a:rPr lang="tr-TR" dirty="0"/>
              <a:t>Üretici</a:t>
            </a:r>
          </a:p>
          <a:p>
            <a:r>
              <a:rPr lang="tr-TR" dirty="0"/>
              <a:t>Düzenleyici otorite</a:t>
            </a:r>
          </a:p>
          <a:p>
            <a:r>
              <a:rPr lang="tr-TR" dirty="0"/>
              <a:t>Diğer (Medya, akademi, vs.)</a:t>
            </a:r>
          </a:p>
        </p:txBody>
      </p:sp>
    </p:spTree>
    <p:extLst>
      <p:ext uri="{BB962C8B-B14F-4D97-AF65-F5344CB8AC3E}">
        <p14:creationId xmlns:p14="http://schemas.microsoft.com/office/powerpoint/2010/main" val="14595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78"/>
    </mc:Choice>
    <mc:Fallback xmlns="">
      <p:transition spd="slow" advTm="2337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9">
            <a:extLst>
              <a:ext uri="{FF2B5EF4-FFF2-40B4-BE49-F238E27FC236}">
                <a16:creationId xmlns:a16="http://schemas.microsoft.com/office/drawing/2014/main" id="{974463A2-B625-4E44-85C8-AF64DA91A979}"/>
              </a:ext>
            </a:extLst>
          </p:cNvPr>
          <p:cNvSpPr/>
          <p:nvPr/>
        </p:nvSpPr>
        <p:spPr>
          <a:xfrm>
            <a:off x="609600" y="2088550"/>
            <a:ext cx="7421880" cy="4209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A50B9AD6-BED9-478C-A4FE-4823EE2EC571}"/>
              </a:ext>
            </a:extLst>
          </p:cNvPr>
          <p:cNvSpPr txBox="1"/>
          <p:nvPr/>
        </p:nvSpPr>
        <p:spPr>
          <a:xfrm>
            <a:off x="3481201" y="3195754"/>
            <a:ext cx="20643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5" dirty="0">
                <a:solidFill>
                  <a:schemeClr val="bg1"/>
                </a:solidFill>
                <a:latin typeface="Arial"/>
                <a:cs typeface="Arial"/>
              </a:rPr>
              <a:t>Tedavi</a:t>
            </a:r>
            <a:r>
              <a:rPr sz="1800" b="1" spc="-2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chemeClr val="bg1"/>
                </a:solidFill>
                <a:latin typeface="Arial"/>
                <a:cs typeface="Arial"/>
              </a:rPr>
              <a:t>Seçenekleri</a:t>
            </a:r>
            <a:endParaRPr sz="1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6" name="object 11">
            <a:extLst>
              <a:ext uri="{FF2B5EF4-FFF2-40B4-BE49-F238E27FC236}">
                <a16:creationId xmlns:a16="http://schemas.microsoft.com/office/drawing/2014/main" id="{67761F4D-D092-4933-8D28-68D9866D8B74}"/>
              </a:ext>
            </a:extLst>
          </p:cNvPr>
          <p:cNvGrpSpPr/>
          <p:nvPr/>
        </p:nvGrpSpPr>
        <p:grpSpPr>
          <a:xfrm>
            <a:off x="4559300" y="685800"/>
            <a:ext cx="2222500" cy="1089025"/>
            <a:chOff x="4750117" y="559117"/>
            <a:chExt cx="2222500" cy="1089025"/>
          </a:xfrm>
        </p:grpSpPr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53A852F7-B002-4FD5-B7DF-A86C96CB53A3}"/>
                </a:ext>
              </a:extLst>
            </p:cNvPr>
            <p:cNvSpPr/>
            <p:nvPr/>
          </p:nvSpPr>
          <p:spPr>
            <a:xfrm>
              <a:off x="4754879" y="563880"/>
              <a:ext cx="2212975" cy="1079500"/>
            </a:xfrm>
            <a:custGeom>
              <a:avLst/>
              <a:gdLst/>
              <a:ahLst/>
              <a:cxnLst/>
              <a:rect l="l" t="t" r="r" b="b"/>
              <a:pathLst>
                <a:path w="2212975" h="1079500">
                  <a:moveTo>
                    <a:pt x="1106424" y="0"/>
                  </a:moveTo>
                  <a:lnTo>
                    <a:pt x="1043633" y="854"/>
                  </a:lnTo>
                  <a:lnTo>
                    <a:pt x="981761" y="3385"/>
                  </a:lnTo>
                  <a:lnTo>
                    <a:pt x="920903" y="7550"/>
                  </a:lnTo>
                  <a:lnTo>
                    <a:pt x="861151" y="13300"/>
                  </a:lnTo>
                  <a:lnTo>
                    <a:pt x="802599" y="20592"/>
                  </a:lnTo>
                  <a:lnTo>
                    <a:pt x="745340" y="29380"/>
                  </a:lnTo>
                  <a:lnTo>
                    <a:pt x="689467" y="39617"/>
                  </a:lnTo>
                  <a:lnTo>
                    <a:pt x="635075" y="51259"/>
                  </a:lnTo>
                  <a:lnTo>
                    <a:pt x="582255" y="64260"/>
                  </a:lnTo>
                  <a:lnTo>
                    <a:pt x="531102" y="78574"/>
                  </a:lnTo>
                  <a:lnTo>
                    <a:pt x="481709" y="94156"/>
                  </a:lnTo>
                  <a:lnTo>
                    <a:pt x="434169" y="110960"/>
                  </a:lnTo>
                  <a:lnTo>
                    <a:pt x="388576" y="128941"/>
                  </a:lnTo>
                  <a:lnTo>
                    <a:pt x="345023" y="148053"/>
                  </a:lnTo>
                  <a:lnTo>
                    <a:pt x="303602" y="168251"/>
                  </a:lnTo>
                  <a:lnTo>
                    <a:pt x="264409" y="189489"/>
                  </a:lnTo>
                  <a:lnTo>
                    <a:pt x="227536" y="211721"/>
                  </a:lnTo>
                  <a:lnTo>
                    <a:pt x="193076" y="234902"/>
                  </a:lnTo>
                  <a:lnTo>
                    <a:pt x="161123" y="258986"/>
                  </a:lnTo>
                  <a:lnTo>
                    <a:pt x="131770" y="283929"/>
                  </a:lnTo>
                  <a:lnTo>
                    <a:pt x="81237" y="336205"/>
                  </a:lnTo>
                  <a:lnTo>
                    <a:pt x="42225" y="391365"/>
                  </a:lnTo>
                  <a:lnTo>
                    <a:pt x="15481" y="449046"/>
                  </a:lnTo>
                  <a:lnTo>
                    <a:pt x="1751" y="508883"/>
                  </a:lnTo>
                  <a:lnTo>
                    <a:pt x="0" y="539496"/>
                  </a:lnTo>
                  <a:lnTo>
                    <a:pt x="1751" y="570108"/>
                  </a:lnTo>
                  <a:lnTo>
                    <a:pt x="15481" y="629945"/>
                  </a:lnTo>
                  <a:lnTo>
                    <a:pt x="42225" y="687626"/>
                  </a:lnTo>
                  <a:lnTo>
                    <a:pt x="81237" y="742786"/>
                  </a:lnTo>
                  <a:lnTo>
                    <a:pt x="131770" y="795062"/>
                  </a:lnTo>
                  <a:lnTo>
                    <a:pt x="161123" y="820005"/>
                  </a:lnTo>
                  <a:lnTo>
                    <a:pt x="193076" y="844089"/>
                  </a:lnTo>
                  <a:lnTo>
                    <a:pt x="227536" y="867270"/>
                  </a:lnTo>
                  <a:lnTo>
                    <a:pt x="264409" y="889502"/>
                  </a:lnTo>
                  <a:lnTo>
                    <a:pt x="303602" y="910740"/>
                  </a:lnTo>
                  <a:lnTo>
                    <a:pt x="345023" y="930938"/>
                  </a:lnTo>
                  <a:lnTo>
                    <a:pt x="388576" y="950050"/>
                  </a:lnTo>
                  <a:lnTo>
                    <a:pt x="434169" y="968031"/>
                  </a:lnTo>
                  <a:lnTo>
                    <a:pt x="481709" y="984835"/>
                  </a:lnTo>
                  <a:lnTo>
                    <a:pt x="531102" y="1000417"/>
                  </a:lnTo>
                  <a:lnTo>
                    <a:pt x="582255" y="1014731"/>
                  </a:lnTo>
                  <a:lnTo>
                    <a:pt x="635075" y="1027732"/>
                  </a:lnTo>
                  <a:lnTo>
                    <a:pt x="689467" y="1039374"/>
                  </a:lnTo>
                  <a:lnTo>
                    <a:pt x="745340" y="1049611"/>
                  </a:lnTo>
                  <a:lnTo>
                    <a:pt x="802599" y="1058399"/>
                  </a:lnTo>
                  <a:lnTo>
                    <a:pt x="861151" y="1065691"/>
                  </a:lnTo>
                  <a:lnTo>
                    <a:pt x="920903" y="1071441"/>
                  </a:lnTo>
                  <a:lnTo>
                    <a:pt x="981761" y="1075606"/>
                  </a:lnTo>
                  <a:lnTo>
                    <a:pt x="1043633" y="1078137"/>
                  </a:lnTo>
                  <a:lnTo>
                    <a:pt x="1106424" y="1078992"/>
                  </a:lnTo>
                  <a:lnTo>
                    <a:pt x="1169214" y="1078137"/>
                  </a:lnTo>
                  <a:lnTo>
                    <a:pt x="1231086" y="1075606"/>
                  </a:lnTo>
                  <a:lnTo>
                    <a:pt x="1291944" y="1071441"/>
                  </a:lnTo>
                  <a:lnTo>
                    <a:pt x="1351696" y="1065691"/>
                  </a:lnTo>
                  <a:lnTo>
                    <a:pt x="1410248" y="1058399"/>
                  </a:lnTo>
                  <a:lnTo>
                    <a:pt x="1467507" y="1049611"/>
                  </a:lnTo>
                  <a:lnTo>
                    <a:pt x="1523380" y="1039374"/>
                  </a:lnTo>
                  <a:lnTo>
                    <a:pt x="1577772" y="1027732"/>
                  </a:lnTo>
                  <a:lnTo>
                    <a:pt x="1630592" y="1014731"/>
                  </a:lnTo>
                  <a:lnTo>
                    <a:pt x="1681745" y="1000417"/>
                  </a:lnTo>
                  <a:lnTo>
                    <a:pt x="1731138" y="984835"/>
                  </a:lnTo>
                  <a:lnTo>
                    <a:pt x="1778678" y="968031"/>
                  </a:lnTo>
                  <a:lnTo>
                    <a:pt x="1824271" y="950050"/>
                  </a:lnTo>
                  <a:lnTo>
                    <a:pt x="1867824" y="930938"/>
                  </a:lnTo>
                  <a:lnTo>
                    <a:pt x="1909245" y="910740"/>
                  </a:lnTo>
                  <a:lnTo>
                    <a:pt x="1948438" y="889502"/>
                  </a:lnTo>
                  <a:lnTo>
                    <a:pt x="1985311" y="867270"/>
                  </a:lnTo>
                  <a:lnTo>
                    <a:pt x="2019771" y="844089"/>
                  </a:lnTo>
                  <a:lnTo>
                    <a:pt x="2051724" y="820005"/>
                  </a:lnTo>
                  <a:lnTo>
                    <a:pt x="2081077" y="795062"/>
                  </a:lnTo>
                  <a:lnTo>
                    <a:pt x="2131610" y="742786"/>
                  </a:lnTo>
                  <a:lnTo>
                    <a:pt x="2170622" y="687626"/>
                  </a:lnTo>
                  <a:lnTo>
                    <a:pt x="2197366" y="629945"/>
                  </a:lnTo>
                  <a:lnTo>
                    <a:pt x="2211096" y="570108"/>
                  </a:lnTo>
                  <a:lnTo>
                    <a:pt x="2212848" y="539496"/>
                  </a:lnTo>
                  <a:lnTo>
                    <a:pt x="2211096" y="508883"/>
                  </a:lnTo>
                  <a:lnTo>
                    <a:pt x="2197366" y="449046"/>
                  </a:lnTo>
                  <a:lnTo>
                    <a:pt x="2170622" y="391365"/>
                  </a:lnTo>
                  <a:lnTo>
                    <a:pt x="2131610" y="336205"/>
                  </a:lnTo>
                  <a:lnTo>
                    <a:pt x="2081077" y="283929"/>
                  </a:lnTo>
                  <a:lnTo>
                    <a:pt x="2051724" y="258986"/>
                  </a:lnTo>
                  <a:lnTo>
                    <a:pt x="2019771" y="234902"/>
                  </a:lnTo>
                  <a:lnTo>
                    <a:pt x="1985311" y="211721"/>
                  </a:lnTo>
                  <a:lnTo>
                    <a:pt x="1948438" y="189489"/>
                  </a:lnTo>
                  <a:lnTo>
                    <a:pt x="1909245" y="168251"/>
                  </a:lnTo>
                  <a:lnTo>
                    <a:pt x="1867824" y="148053"/>
                  </a:lnTo>
                  <a:lnTo>
                    <a:pt x="1824271" y="128941"/>
                  </a:lnTo>
                  <a:lnTo>
                    <a:pt x="1778678" y="110960"/>
                  </a:lnTo>
                  <a:lnTo>
                    <a:pt x="1731138" y="94156"/>
                  </a:lnTo>
                  <a:lnTo>
                    <a:pt x="1681745" y="78574"/>
                  </a:lnTo>
                  <a:lnTo>
                    <a:pt x="1630592" y="64260"/>
                  </a:lnTo>
                  <a:lnTo>
                    <a:pt x="1577772" y="51259"/>
                  </a:lnTo>
                  <a:lnTo>
                    <a:pt x="1523380" y="39617"/>
                  </a:lnTo>
                  <a:lnTo>
                    <a:pt x="1467507" y="29380"/>
                  </a:lnTo>
                  <a:lnTo>
                    <a:pt x="1410248" y="20592"/>
                  </a:lnTo>
                  <a:lnTo>
                    <a:pt x="1351696" y="13300"/>
                  </a:lnTo>
                  <a:lnTo>
                    <a:pt x="1291944" y="7550"/>
                  </a:lnTo>
                  <a:lnTo>
                    <a:pt x="1231086" y="3385"/>
                  </a:lnTo>
                  <a:lnTo>
                    <a:pt x="1169214" y="854"/>
                  </a:lnTo>
                  <a:lnTo>
                    <a:pt x="1106424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5022C653-5BD5-4D2A-AB45-2B7925792824}"/>
                </a:ext>
              </a:extLst>
            </p:cNvPr>
            <p:cNvSpPr/>
            <p:nvPr/>
          </p:nvSpPr>
          <p:spPr>
            <a:xfrm>
              <a:off x="4754879" y="563880"/>
              <a:ext cx="2212975" cy="1079500"/>
            </a:xfrm>
            <a:custGeom>
              <a:avLst/>
              <a:gdLst/>
              <a:ahLst/>
              <a:cxnLst/>
              <a:rect l="l" t="t" r="r" b="b"/>
              <a:pathLst>
                <a:path w="2212975" h="1079500">
                  <a:moveTo>
                    <a:pt x="0" y="539496"/>
                  </a:moveTo>
                  <a:lnTo>
                    <a:pt x="6942" y="478718"/>
                  </a:lnTo>
                  <a:lnTo>
                    <a:pt x="27273" y="419913"/>
                  </a:lnTo>
                  <a:lnTo>
                    <a:pt x="60244" y="363447"/>
                  </a:lnTo>
                  <a:lnTo>
                    <a:pt x="105110" y="309683"/>
                  </a:lnTo>
                  <a:lnTo>
                    <a:pt x="161123" y="258986"/>
                  </a:lnTo>
                  <a:lnTo>
                    <a:pt x="193076" y="234902"/>
                  </a:lnTo>
                  <a:lnTo>
                    <a:pt x="227536" y="211721"/>
                  </a:lnTo>
                  <a:lnTo>
                    <a:pt x="264409" y="189489"/>
                  </a:lnTo>
                  <a:lnTo>
                    <a:pt x="303602" y="168251"/>
                  </a:lnTo>
                  <a:lnTo>
                    <a:pt x="345023" y="148053"/>
                  </a:lnTo>
                  <a:lnTo>
                    <a:pt x="388576" y="128941"/>
                  </a:lnTo>
                  <a:lnTo>
                    <a:pt x="434169" y="110960"/>
                  </a:lnTo>
                  <a:lnTo>
                    <a:pt x="481709" y="94156"/>
                  </a:lnTo>
                  <a:lnTo>
                    <a:pt x="531102" y="78574"/>
                  </a:lnTo>
                  <a:lnTo>
                    <a:pt x="582255" y="64260"/>
                  </a:lnTo>
                  <a:lnTo>
                    <a:pt x="635075" y="51259"/>
                  </a:lnTo>
                  <a:lnTo>
                    <a:pt x="689467" y="39617"/>
                  </a:lnTo>
                  <a:lnTo>
                    <a:pt x="745340" y="29380"/>
                  </a:lnTo>
                  <a:lnTo>
                    <a:pt x="802599" y="20592"/>
                  </a:lnTo>
                  <a:lnTo>
                    <a:pt x="861151" y="13300"/>
                  </a:lnTo>
                  <a:lnTo>
                    <a:pt x="920903" y="7550"/>
                  </a:lnTo>
                  <a:lnTo>
                    <a:pt x="981761" y="3385"/>
                  </a:lnTo>
                  <a:lnTo>
                    <a:pt x="1043633" y="854"/>
                  </a:lnTo>
                  <a:lnTo>
                    <a:pt x="1106424" y="0"/>
                  </a:lnTo>
                  <a:lnTo>
                    <a:pt x="1169214" y="854"/>
                  </a:lnTo>
                  <a:lnTo>
                    <a:pt x="1231086" y="3385"/>
                  </a:lnTo>
                  <a:lnTo>
                    <a:pt x="1291944" y="7550"/>
                  </a:lnTo>
                  <a:lnTo>
                    <a:pt x="1351696" y="13300"/>
                  </a:lnTo>
                  <a:lnTo>
                    <a:pt x="1410248" y="20592"/>
                  </a:lnTo>
                  <a:lnTo>
                    <a:pt x="1467507" y="29380"/>
                  </a:lnTo>
                  <a:lnTo>
                    <a:pt x="1523380" y="39617"/>
                  </a:lnTo>
                  <a:lnTo>
                    <a:pt x="1577772" y="51259"/>
                  </a:lnTo>
                  <a:lnTo>
                    <a:pt x="1630592" y="64260"/>
                  </a:lnTo>
                  <a:lnTo>
                    <a:pt x="1681745" y="78574"/>
                  </a:lnTo>
                  <a:lnTo>
                    <a:pt x="1731138" y="94156"/>
                  </a:lnTo>
                  <a:lnTo>
                    <a:pt x="1778678" y="110960"/>
                  </a:lnTo>
                  <a:lnTo>
                    <a:pt x="1824271" y="128941"/>
                  </a:lnTo>
                  <a:lnTo>
                    <a:pt x="1867824" y="148053"/>
                  </a:lnTo>
                  <a:lnTo>
                    <a:pt x="1909245" y="168251"/>
                  </a:lnTo>
                  <a:lnTo>
                    <a:pt x="1948438" y="189489"/>
                  </a:lnTo>
                  <a:lnTo>
                    <a:pt x="1985311" y="211721"/>
                  </a:lnTo>
                  <a:lnTo>
                    <a:pt x="2019771" y="234902"/>
                  </a:lnTo>
                  <a:lnTo>
                    <a:pt x="2051724" y="258986"/>
                  </a:lnTo>
                  <a:lnTo>
                    <a:pt x="2081077" y="283929"/>
                  </a:lnTo>
                  <a:lnTo>
                    <a:pt x="2131610" y="336205"/>
                  </a:lnTo>
                  <a:lnTo>
                    <a:pt x="2170622" y="391365"/>
                  </a:lnTo>
                  <a:lnTo>
                    <a:pt x="2197366" y="449046"/>
                  </a:lnTo>
                  <a:lnTo>
                    <a:pt x="2211096" y="508883"/>
                  </a:lnTo>
                  <a:lnTo>
                    <a:pt x="2212848" y="539496"/>
                  </a:lnTo>
                  <a:lnTo>
                    <a:pt x="2211096" y="570108"/>
                  </a:lnTo>
                  <a:lnTo>
                    <a:pt x="2197366" y="629945"/>
                  </a:lnTo>
                  <a:lnTo>
                    <a:pt x="2170622" y="687626"/>
                  </a:lnTo>
                  <a:lnTo>
                    <a:pt x="2131610" y="742786"/>
                  </a:lnTo>
                  <a:lnTo>
                    <a:pt x="2081077" y="795062"/>
                  </a:lnTo>
                  <a:lnTo>
                    <a:pt x="2051724" y="820005"/>
                  </a:lnTo>
                  <a:lnTo>
                    <a:pt x="2019771" y="844089"/>
                  </a:lnTo>
                  <a:lnTo>
                    <a:pt x="1985311" y="867270"/>
                  </a:lnTo>
                  <a:lnTo>
                    <a:pt x="1948438" y="889502"/>
                  </a:lnTo>
                  <a:lnTo>
                    <a:pt x="1909245" y="910740"/>
                  </a:lnTo>
                  <a:lnTo>
                    <a:pt x="1867824" y="930938"/>
                  </a:lnTo>
                  <a:lnTo>
                    <a:pt x="1824271" y="950050"/>
                  </a:lnTo>
                  <a:lnTo>
                    <a:pt x="1778678" y="968031"/>
                  </a:lnTo>
                  <a:lnTo>
                    <a:pt x="1731138" y="984835"/>
                  </a:lnTo>
                  <a:lnTo>
                    <a:pt x="1681745" y="1000417"/>
                  </a:lnTo>
                  <a:lnTo>
                    <a:pt x="1630592" y="1014731"/>
                  </a:lnTo>
                  <a:lnTo>
                    <a:pt x="1577772" y="1027732"/>
                  </a:lnTo>
                  <a:lnTo>
                    <a:pt x="1523380" y="1039374"/>
                  </a:lnTo>
                  <a:lnTo>
                    <a:pt x="1467507" y="1049611"/>
                  </a:lnTo>
                  <a:lnTo>
                    <a:pt x="1410248" y="1058399"/>
                  </a:lnTo>
                  <a:lnTo>
                    <a:pt x="1351696" y="1065691"/>
                  </a:lnTo>
                  <a:lnTo>
                    <a:pt x="1291944" y="1071441"/>
                  </a:lnTo>
                  <a:lnTo>
                    <a:pt x="1231086" y="1075606"/>
                  </a:lnTo>
                  <a:lnTo>
                    <a:pt x="1169214" y="1078137"/>
                  </a:lnTo>
                  <a:lnTo>
                    <a:pt x="1106424" y="1078992"/>
                  </a:lnTo>
                  <a:lnTo>
                    <a:pt x="1043633" y="1078137"/>
                  </a:lnTo>
                  <a:lnTo>
                    <a:pt x="981761" y="1075606"/>
                  </a:lnTo>
                  <a:lnTo>
                    <a:pt x="920903" y="1071441"/>
                  </a:lnTo>
                  <a:lnTo>
                    <a:pt x="861151" y="1065691"/>
                  </a:lnTo>
                  <a:lnTo>
                    <a:pt x="802599" y="1058399"/>
                  </a:lnTo>
                  <a:lnTo>
                    <a:pt x="745340" y="1049611"/>
                  </a:lnTo>
                  <a:lnTo>
                    <a:pt x="689467" y="1039374"/>
                  </a:lnTo>
                  <a:lnTo>
                    <a:pt x="635075" y="1027732"/>
                  </a:lnTo>
                  <a:lnTo>
                    <a:pt x="582255" y="1014731"/>
                  </a:lnTo>
                  <a:lnTo>
                    <a:pt x="531102" y="1000417"/>
                  </a:lnTo>
                  <a:lnTo>
                    <a:pt x="481709" y="984835"/>
                  </a:lnTo>
                  <a:lnTo>
                    <a:pt x="434169" y="968031"/>
                  </a:lnTo>
                  <a:lnTo>
                    <a:pt x="388576" y="950050"/>
                  </a:lnTo>
                  <a:lnTo>
                    <a:pt x="345023" y="930938"/>
                  </a:lnTo>
                  <a:lnTo>
                    <a:pt x="303602" y="910740"/>
                  </a:lnTo>
                  <a:lnTo>
                    <a:pt x="264409" y="889502"/>
                  </a:lnTo>
                  <a:lnTo>
                    <a:pt x="227536" y="867270"/>
                  </a:lnTo>
                  <a:lnTo>
                    <a:pt x="193076" y="844089"/>
                  </a:lnTo>
                  <a:lnTo>
                    <a:pt x="161123" y="820005"/>
                  </a:lnTo>
                  <a:lnTo>
                    <a:pt x="131770" y="795062"/>
                  </a:lnTo>
                  <a:lnTo>
                    <a:pt x="81237" y="742786"/>
                  </a:lnTo>
                  <a:lnTo>
                    <a:pt x="42225" y="687626"/>
                  </a:lnTo>
                  <a:lnTo>
                    <a:pt x="15481" y="629945"/>
                  </a:lnTo>
                  <a:lnTo>
                    <a:pt x="1751" y="570108"/>
                  </a:lnTo>
                  <a:lnTo>
                    <a:pt x="0" y="539496"/>
                  </a:lnTo>
                  <a:close/>
                </a:path>
              </a:pathLst>
            </a:custGeom>
            <a:ln w="91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14">
            <a:extLst>
              <a:ext uri="{FF2B5EF4-FFF2-40B4-BE49-F238E27FC236}">
                <a16:creationId xmlns:a16="http://schemas.microsoft.com/office/drawing/2014/main" id="{931B0477-3AC1-45F9-830C-575CD573FDAC}"/>
              </a:ext>
            </a:extLst>
          </p:cNvPr>
          <p:cNvSpPr txBox="1">
            <a:spLocks/>
          </p:cNvSpPr>
          <p:nvPr/>
        </p:nvSpPr>
        <p:spPr>
          <a:xfrm>
            <a:off x="5029200" y="949960"/>
            <a:ext cx="1317625" cy="57404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indent="59055">
              <a:lnSpc>
                <a:spcPct val="100000"/>
              </a:lnSpc>
              <a:spcBef>
                <a:spcPts val="100"/>
              </a:spcBef>
            </a:pPr>
            <a:r>
              <a:rPr lang="tr-TR" sz="1800" spc="-25" dirty="0">
                <a:solidFill>
                  <a:srgbClr val="000000"/>
                </a:solidFill>
                <a:latin typeface="Arial"/>
                <a:cs typeface="Arial"/>
              </a:rPr>
              <a:t>Yetersiz </a:t>
            </a:r>
            <a:r>
              <a:rPr lang="tr-TR" sz="1800" spc="-5" dirty="0">
                <a:solidFill>
                  <a:srgbClr val="000000"/>
                </a:solidFill>
                <a:latin typeface="Arial"/>
                <a:cs typeface="Arial"/>
              </a:rPr>
              <a:t>ve  Eksik</a:t>
            </a:r>
            <a:r>
              <a:rPr lang="tr-TR" sz="1800" spc="-7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tr-TR" sz="1800" spc="-5" dirty="0">
                <a:solidFill>
                  <a:srgbClr val="000000"/>
                </a:solidFill>
                <a:latin typeface="Arial"/>
                <a:cs typeface="Arial"/>
              </a:rPr>
              <a:t>Bilgi</a:t>
            </a:r>
            <a:endParaRPr lang="tr-TR" sz="1800" dirty="0">
              <a:latin typeface="Arial"/>
              <a:cs typeface="Arial"/>
            </a:endParaRPr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003ED369-E4C6-4733-88EF-2968C2564134}"/>
              </a:ext>
            </a:extLst>
          </p:cNvPr>
          <p:cNvSpPr txBox="1"/>
          <p:nvPr/>
        </p:nvSpPr>
        <p:spPr>
          <a:xfrm>
            <a:off x="6569543" y="2387429"/>
            <a:ext cx="125285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A</a:t>
            </a:r>
            <a:r>
              <a:rPr sz="1800" spc="-10" dirty="0">
                <a:latin typeface="Arial"/>
                <a:cs typeface="Arial"/>
              </a:rPr>
              <a:t>lı</a:t>
            </a:r>
            <a:r>
              <a:rPr sz="1800" dirty="0">
                <a:latin typeface="Arial"/>
                <a:cs typeface="Arial"/>
              </a:rPr>
              <a:t>şk</a:t>
            </a:r>
            <a:r>
              <a:rPr sz="1800" spc="-10" dirty="0">
                <a:latin typeface="Arial"/>
                <a:cs typeface="Arial"/>
              </a:rPr>
              <a:t>an</a:t>
            </a:r>
            <a:r>
              <a:rPr sz="1800" spc="-5" dirty="0">
                <a:latin typeface="Arial"/>
                <a:cs typeface="Arial"/>
              </a:rPr>
              <a:t>l</a:t>
            </a:r>
            <a:r>
              <a:rPr sz="1800" spc="-15" dirty="0">
                <a:latin typeface="Arial"/>
                <a:cs typeface="Arial"/>
              </a:rPr>
              <a:t>ı</a:t>
            </a:r>
            <a:r>
              <a:rPr sz="1800" dirty="0">
                <a:latin typeface="Arial"/>
                <a:cs typeface="Arial"/>
              </a:rPr>
              <a:t>kl</a:t>
            </a:r>
            <a:r>
              <a:rPr sz="1800" spc="-15" dirty="0">
                <a:latin typeface="Arial"/>
                <a:cs typeface="Arial"/>
              </a:rPr>
              <a:t>a</a:t>
            </a:r>
            <a:r>
              <a:rPr sz="1800" dirty="0">
                <a:latin typeface="Arial"/>
                <a:cs typeface="Arial"/>
              </a:rPr>
              <a:t>r</a:t>
            </a:r>
          </a:p>
        </p:txBody>
      </p:sp>
      <p:grpSp>
        <p:nvGrpSpPr>
          <p:cNvPr id="11" name="object 16">
            <a:extLst>
              <a:ext uri="{FF2B5EF4-FFF2-40B4-BE49-F238E27FC236}">
                <a16:creationId xmlns:a16="http://schemas.microsoft.com/office/drawing/2014/main" id="{1D35EB67-2D84-4248-8F46-FF87931C8E76}"/>
              </a:ext>
            </a:extLst>
          </p:cNvPr>
          <p:cNvGrpSpPr/>
          <p:nvPr/>
        </p:nvGrpSpPr>
        <p:grpSpPr>
          <a:xfrm>
            <a:off x="5566981" y="4067365"/>
            <a:ext cx="2327910" cy="931544"/>
            <a:chOff x="5566981" y="4067365"/>
            <a:chExt cx="2327910" cy="931544"/>
          </a:xfrm>
        </p:grpSpPr>
        <p:sp>
          <p:nvSpPr>
            <p:cNvPr id="12" name="object 17">
              <a:extLst>
                <a:ext uri="{FF2B5EF4-FFF2-40B4-BE49-F238E27FC236}">
                  <a16:creationId xmlns:a16="http://schemas.microsoft.com/office/drawing/2014/main" id="{ABB0AB58-1BC6-4983-977F-B5D162C808FA}"/>
                </a:ext>
              </a:extLst>
            </p:cNvPr>
            <p:cNvSpPr/>
            <p:nvPr/>
          </p:nvSpPr>
          <p:spPr>
            <a:xfrm>
              <a:off x="5571744" y="4072128"/>
              <a:ext cx="2318385" cy="922019"/>
            </a:xfrm>
            <a:custGeom>
              <a:avLst/>
              <a:gdLst/>
              <a:ahLst/>
              <a:cxnLst/>
              <a:rect l="l" t="t" r="r" b="b"/>
              <a:pathLst>
                <a:path w="2318384" h="922020">
                  <a:moveTo>
                    <a:pt x="1159002" y="0"/>
                  </a:moveTo>
                  <a:lnTo>
                    <a:pt x="1093235" y="729"/>
                  </a:lnTo>
                  <a:lnTo>
                    <a:pt x="1028430" y="2892"/>
                  </a:lnTo>
                  <a:lnTo>
                    <a:pt x="964686" y="6450"/>
                  </a:lnTo>
                  <a:lnTo>
                    <a:pt x="902100" y="11363"/>
                  </a:lnTo>
                  <a:lnTo>
                    <a:pt x="840769" y="17594"/>
                  </a:lnTo>
                  <a:lnTo>
                    <a:pt x="780792" y="25102"/>
                  </a:lnTo>
                  <a:lnTo>
                    <a:pt x="722267" y="33848"/>
                  </a:lnTo>
                  <a:lnTo>
                    <a:pt x="665291" y="43796"/>
                  </a:lnTo>
                  <a:lnTo>
                    <a:pt x="609962" y="54904"/>
                  </a:lnTo>
                  <a:lnTo>
                    <a:pt x="556378" y="67134"/>
                  </a:lnTo>
                  <a:lnTo>
                    <a:pt x="504637" y="80448"/>
                  </a:lnTo>
                  <a:lnTo>
                    <a:pt x="454837" y="94806"/>
                  </a:lnTo>
                  <a:lnTo>
                    <a:pt x="407076" y="110170"/>
                  </a:lnTo>
                  <a:lnTo>
                    <a:pt x="361451" y="126501"/>
                  </a:lnTo>
                  <a:lnTo>
                    <a:pt x="318061" y="143759"/>
                  </a:lnTo>
                  <a:lnTo>
                    <a:pt x="277002" y="161906"/>
                  </a:lnTo>
                  <a:lnTo>
                    <a:pt x="238374" y="180903"/>
                  </a:lnTo>
                  <a:lnTo>
                    <a:pt x="202274" y="200712"/>
                  </a:lnTo>
                  <a:lnTo>
                    <a:pt x="168799" y="221292"/>
                  </a:lnTo>
                  <a:lnTo>
                    <a:pt x="110119" y="264614"/>
                  </a:lnTo>
                  <a:lnTo>
                    <a:pt x="63116" y="310558"/>
                  </a:lnTo>
                  <a:lnTo>
                    <a:pt x="28573" y="358813"/>
                  </a:lnTo>
                  <a:lnTo>
                    <a:pt x="7273" y="409067"/>
                  </a:lnTo>
                  <a:lnTo>
                    <a:pt x="0" y="461010"/>
                  </a:lnTo>
                  <a:lnTo>
                    <a:pt x="1834" y="487172"/>
                  </a:lnTo>
                  <a:lnTo>
                    <a:pt x="16219" y="538310"/>
                  </a:lnTo>
                  <a:lnTo>
                    <a:pt x="44238" y="587603"/>
                  </a:lnTo>
                  <a:lnTo>
                    <a:pt x="85109" y="634741"/>
                  </a:lnTo>
                  <a:lnTo>
                    <a:pt x="138048" y="679413"/>
                  </a:lnTo>
                  <a:lnTo>
                    <a:pt x="202274" y="721307"/>
                  </a:lnTo>
                  <a:lnTo>
                    <a:pt x="238374" y="741116"/>
                  </a:lnTo>
                  <a:lnTo>
                    <a:pt x="277002" y="760113"/>
                  </a:lnTo>
                  <a:lnTo>
                    <a:pt x="318061" y="778260"/>
                  </a:lnTo>
                  <a:lnTo>
                    <a:pt x="361451" y="795518"/>
                  </a:lnTo>
                  <a:lnTo>
                    <a:pt x="407076" y="811849"/>
                  </a:lnTo>
                  <a:lnTo>
                    <a:pt x="454837" y="827213"/>
                  </a:lnTo>
                  <a:lnTo>
                    <a:pt x="504637" y="841571"/>
                  </a:lnTo>
                  <a:lnTo>
                    <a:pt x="556378" y="854885"/>
                  </a:lnTo>
                  <a:lnTo>
                    <a:pt x="609962" y="867115"/>
                  </a:lnTo>
                  <a:lnTo>
                    <a:pt x="665291" y="878223"/>
                  </a:lnTo>
                  <a:lnTo>
                    <a:pt x="722267" y="888171"/>
                  </a:lnTo>
                  <a:lnTo>
                    <a:pt x="780792" y="896917"/>
                  </a:lnTo>
                  <a:lnTo>
                    <a:pt x="840769" y="904425"/>
                  </a:lnTo>
                  <a:lnTo>
                    <a:pt x="902100" y="910656"/>
                  </a:lnTo>
                  <a:lnTo>
                    <a:pt x="964686" y="915569"/>
                  </a:lnTo>
                  <a:lnTo>
                    <a:pt x="1028430" y="919127"/>
                  </a:lnTo>
                  <a:lnTo>
                    <a:pt x="1093235" y="921290"/>
                  </a:lnTo>
                  <a:lnTo>
                    <a:pt x="1159002" y="922020"/>
                  </a:lnTo>
                  <a:lnTo>
                    <a:pt x="1224768" y="921290"/>
                  </a:lnTo>
                  <a:lnTo>
                    <a:pt x="1289573" y="919127"/>
                  </a:lnTo>
                  <a:lnTo>
                    <a:pt x="1353317" y="915569"/>
                  </a:lnTo>
                  <a:lnTo>
                    <a:pt x="1415903" y="910656"/>
                  </a:lnTo>
                  <a:lnTo>
                    <a:pt x="1477234" y="904425"/>
                  </a:lnTo>
                  <a:lnTo>
                    <a:pt x="1537211" y="896917"/>
                  </a:lnTo>
                  <a:lnTo>
                    <a:pt x="1595736" y="888171"/>
                  </a:lnTo>
                  <a:lnTo>
                    <a:pt x="1652712" y="878223"/>
                  </a:lnTo>
                  <a:lnTo>
                    <a:pt x="1708041" y="867115"/>
                  </a:lnTo>
                  <a:lnTo>
                    <a:pt x="1761625" y="854885"/>
                  </a:lnTo>
                  <a:lnTo>
                    <a:pt x="1813366" y="841571"/>
                  </a:lnTo>
                  <a:lnTo>
                    <a:pt x="1863166" y="827213"/>
                  </a:lnTo>
                  <a:lnTo>
                    <a:pt x="1910927" y="811849"/>
                  </a:lnTo>
                  <a:lnTo>
                    <a:pt x="1956552" y="795518"/>
                  </a:lnTo>
                  <a:lnTo>
                    <a:pt x="1999942" y="778260"/>
                  </a:lnTo>
                  <a:lnTo>
                    <a:pt x="2041001" y="760113"/>
                  </a:lnTo>
                  <a:lnTo>
                    <a:pt x="2079629" y="741116"/>
                  </a:lnTo>
                  <a:lnTo>
                    <a:pt x="2115729" y="721307"/>
                  </a:lnTo>
                  <a:lnTo>
                    <a:pt x="2149204" y="700727"/>
                  </a:lnTo>
                  <a:lnTo>
                    <a:pt x="2207884" y="657405"/>
                  </a:lnTo>
                  <a:lnTo>
                    <a:pt x="2254887" y="611461"/>
                  </a:lnTo>
                  <a:lnTo>
                    <a:pt x="2289430" y="563206"/>
                  </a:lnTo>
                  <a:lnTo>
                    <a:pt x="2310730" y="512952"/>
                  </a:lnTo>
                  <a:lnTo>
                    <a:pt x="2318004" y="461010"/>
                  </a:lnTo>
                  <a:lnTo>
                    <a:pt x="2316169" y="434847"/>
                  </a:lnTo>
                  <a:lnTo>
                    <a:pt x="2301784" y="383709"/>
                  </a:lnTo>
                  <a:lnTo>
                    <a:pt x="2273765" y="334416"/>
                  </a:lnTo>
                  <a:lnTo>
                    <a:pt x="2232894" y="287278"/>
                  </a:lnTo>
                  <a:lnTo>
                    <a:pt x="2179955" y="242606"/>
                  </a:lnTo>
                  <a:lnTo>
                    <a:pt x="2115729" y="200712"/>
                  </a:lnTo>
                  <a:lnTo>
                    <a:pt x="2079629" y="180903"/>
                  </a:lnTo>
                  <a:lnTo>
                    <a:pt x="2041001" y="161906"/>
                  </a:lnTo>
                  <a:lnTo>
                    <a:pt x="1999942" y="143759"/>
                  </a:lnTo>
                  <a:lnTo>
                    <a:pt x="1956552" y="126501"/>
                  </a:lnTo>
                  <a:lnTo>
                    <a:pt x="1910927" y="110170"/>
                  </a:lnTo>
                  <a:lnTo>
                    <a:pt x="1863166" y="94806"/>
                  </a:lnTo>
                  <a:lnTo>
                    <a:pt x="1813366" y="80448"/>
                  </a:lnTo>
                  <a:lnTo>
                    <a:pt x="1761625" y="67134"/>
                  </a:lnTo>
                  <a:lnTo>
                    <a:pt x="1708041" y="54904"/>
                  </a:lnTo>
                  <a:lnTo>
                    <a:pt x="1652712" y="43796"/>
                  </a:lnTo>
                  <a:lnTo>
                    <a:pt x="1595736" y="33848"/>
                  </a:lnTo>
                  <a:lnTo>
                    <a:pt x="1537211" y="25102"/>
                  </a:lnTo>
                  <a:lnTo>
                    <a:pt x="1477234" y="17594"/>
                  </a:lnTo>
                  <a:lnTo>
                    <a:pt x="1415903" y="11363"/>
                  </a:lnTo>
                  <a:lnTo>
                    <a:pt x="1353317" y="6450"/>
                  </a:lnTo>
                  <a:lnTo>
                    <a:pt x="1289573" y="2892"/>
                  </a:lnTo>
                  <a:lnTo>
                    <a:pt x="1224768" y="729"/>
                  </a:lnTo>
                  <a:lnTo>
                    <a:pt x="1159002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5D56E38E-37AE-4229-841A-7388AB3129DB}"/>
                </a:ext>
              </a:extLst>
            </p:cNvPr>
            <p:cNvSpPr/>
            <p:nvPr/>
          </p:nvSpPr>
          <p:spPr>
            <a:xfrm>
              <a:off x="5571744" y="4072128"/>
              <a:ext cx="2318385" cy="922019"/>
            </a:xfrm>
            <a:custGeom>
              <a:avLst/>
              <a:gdLst/>
              <a:ahLst/>
              <a:cxnLst/>
              <a:rect l="l" t="t" r="r" b="b"/>
              <a:pathLst>
                <a:path w="2318384" h="922020">
                  <a:moveTo>
                    <a:pt x="0" y="461010"/>
                  </a:moveTo>
                  <a:lnTo>
                    <a:pt x="7273" y="409067"/>
                  </a:lnTo>
                  <a:lnTo>
                    <a:pt x="28573" y="358813"/>
                  </a:lnTo>
                  <a:lnTo>
                    <a:pt x="63116" y="310558"/>
                  </a:lnTo>
                  <a:lnTo>
                    <a:pt x="110119" y="264614"/>
                  </a:lnTo>
                  <a:lnTo>
                    <a:pt x="168799" y="221292"/>
                  </a:lnTo>
                  <a:lnTo>
                    <a:pt x="202274" y="200712"/>
                  </a:lnTo>
                  <a:lnTo>
                    <a:pt x="238374" y="180903"/>
                  </a:lnTo>
                  <a:lnTo>
                    <a:pt x="277002" y="161906"/>
                  </a:lnTo>
                  <a:lnTo>
                    <a:pt x="318061" y="143759"/>
                  </a:lnTo>
                  <a:lnTo>
                    <a:pt x="361451" y="126501"/>
                  </a:lnTo>
                  <a:lnTo>
                    <a:pt x="407076" y="110170"/>
                  </a:lnTo>
                  <a:lnTo>
                    <a:pt x="454837" y="94806"/>
                  </a:lnTo>
                  <a:lnTo>
                    <a:pt x="504637" y="80448"/>
                  </a:lnTo>
                  <a:lnTo>
                    <a:pt x="556378" y="67134"/>
                  </a:lnTo>
                  <a:lnTo>
                    <a:pt x="609962" y="54904"/>
                  </a:lnTo>
                  <a:lnTo>
                    <a:pt x="665291" y="43796"/>
                  </a:lnTo>
                  <a:lnTo>
                    <a:pt x="722267" y="33848"/>
                  </a:lnTo>
                  <a:lnTo>
                    <a:pt x="780792" y="25102"/>
                  </a:lnTo>
                  <a:lnTo>
                    <a:pt x="840769" y="17594"/>
                  </a:lnTo>
                  <a:lnTo>
                    <a:pt x="902100" y="11363"/>
                  </a:lnTo>
                  <a:lnTo>
                    <a:pt x="964686" y="6450"/>
                  </a:lnTo>
                  <a:lnTo>
                    <a:pt x="1028430" y="2892"/>
                  </a:lnTo>
                  <a:lnTo>
                    <a:pt x="1093235" y="729"/>
                  </a:lnTo>
                  <a:lnTo>
                    <a:pt x="1159002" y="0"/>
                  </a:lnTo>
                  <a:lnTo>
                    <a:pt x="1224768" y="729"/>
                  </a:lnTo>
                  <a:lnTo>
                    <a:pt x="1289573" y="2892"/>
                  </a:lnTo>
                  <a:lnTo>
                    <a:pt x="1353317" y="6450"/>
                  </a:lnTo>
                  <a:lnTo>
                    <a:pt x="1415903" y="11363"/>
                  </a:lnTo>
                  <a:lnTo>
                    <a:pt x="1477234" y="17594"/>
                  </a:lnTo>
                  <a:lnTo>
                    <a:pt x="1537211" y="25102"/>
                  </a:lnTo>
                  <a:lnTo>
                    <a:pt x="1595736" y="33848"/>
                  </a:lnTo>
                  <a:lnTo>
                    <a:pt x="1652712" y="43796"/>
                  </a:lnTo>
                  <a:lnTo>
                    <a:pt x="1708041" y="54904"/>
                  </a:lnTo>
                  <a:lnTo>
                    <a:pt x="1761625" y="67134"/>
                  </a:lnTo>
                  <a:lnTo>
                    <a:pt x="1813366" y="80448"/>
                  </a:lnTo>
                  <a:lnTo>
                    <a:pt x="1863166" y="94806"/>
                  </a:lnTo>
                  <a:lnTo>
                    <a:pt x="1910927" y="110170"/>
                  </a:lnTo>
                  <a:lnTo>
                    <a:pt x="1956552" y="126501"/>
                  </a:lnTo>
                  <a:lnTo>
                    <a:pt x="1999942" y="143759"/>
                  </a:lnTo>
                  <a:lnTo>
                    <a:pt x="2041001" y="161906"/>
                  </a:lnTo>
                  <a:lnTo>
                    <a:pt x="2079629" y="180903"/>
                  </a:lnTo>
                  <a:lnTo>
                    <a:pt x="2115729" y="200712"/>
                  </a:lnTo>
                  <a:lnTo>
                    <a:pt x="2149204" y="221292"/>
                  </a:lnTo>
                  <a:lnTo>
                    <a:pt x="2207884" y="264614"/>
                  </a:lnTo>
                  <a:lnTo>
                    <a:pt x="2254887" y="310558"/>
                  </a:lnTo>
                  <a:lnTo>
                    <a:pt x="2289430" y="358813"/>
                  </a:lnTo>
                  <a:lnTo>
                    <a:pt x="2310730" y="409067"/>
                  </a:lnTo>
                  <a:lnTo>
                    <a:pt x="2318004" y="461010"/>
                  </a:lnTo>
                  <a:lnTo>
                    <a:pt x="2316169" y="487172"/>
                  </a:lnTo>
                  <a:lnTo>
                    <a:pt x="2301784" y="538310"/>
                  </a:lnTo>
                  <a:lnTo>
                    <a:pt x="2273765" y="587603"/>
                  </a:lnTo>
                  <a:lnTo>
                    <a:pt x="2232894" y="634741"/>
                  </a:lnTo>
                  <a:lnTo>
                    <a:pt x="2179955" y="679413"/>
                  </a:lnTo>
                  <a:lnTo>
                    <a:pt x="2115729" y="721307"/>
                  </a:lnTo>
                  <a:lnTo>
                    <a:pt x="2079629" y="741116"/>
                  </a:lnTo>
                  <a:lnTo>
                    <a:pt x="2041001" y="760113"/>
                  </a:lnTo>
                  <a:lnTo>
                    <a:pt x="1999942" y="778260"/>
                  </a:lnTo>
                  <a:lnTo>
                    <a:pt x="1956552" y="795518"/>
                  </a:lnTo>
                  <a:lnTo>
                    <a:pt x="1910927" y="811849"/>
                  </a:lnTo>
                  <a:lnTo>
                    <a:pt x="1863166" y="827213"/>
                  </a:lnTo>
                  <a:lnTo>
                    <a:pt x="1813366" y="841571"/>
                  </a:lnTo>
                  <a:lnTo>
                    <a:pt x="1761625" y="854885"/>
                  </a:lnTo>
                  <a:lnTo>
                    <a:pt x="1708041" y="867115"/>
                  </a:lnTo>
                  <a:lnTo>
                    <a:pt x="1652712" y="878223"/>
                  </a:lnTo>
                  <a:lnTo>
                    <a:pt x="1595736" y="888171"/>
                  </a:lnTo>
                  <a:lnTo>
                    <a:pt x="1537211" y="896917"/>
                  </a:lnTo>
                  <a:lnTo>
                    <a:pt x="1477234" y="904425"/>
                  </a:lnTo>
                  <a:lnTo>
                    <a:pt x="1415903" y="910656"/>
                  </a:lnTo>
                  <a:lnTo>
                    <a:pt x="1353317" y="915569"/>
                  </a:lnTo>
                  <a:lnTo>
                    <a:pt x="1289573" y="919127"/>
                  </a:lnTo>
                  <a:lnTo>
                    <a:pt x="1224768" y="921290"/>
                  </a:lnTo>
                  <a:lnTo>
                    <a:pt x="1159002" y="922020"/>
                  </a:lnTo>
                  <a:lnTo>
                    <a:pt x="1093235" y="921290"/>
                  </a:lnTo>
                  <a:lnTo>
                    <a:pt x="1028430" y="919127"/>
                  </a:lnTo>
                  <a:lnTo>
                    <a:pt x="964686" y="915569"/>
                  </a:lnTo>
                  <a:lnTo>
                    <a:pt x="902100" y="910656"/>
                  </a:lnTo>
                  <a:lnTo>
                    <a:pt x="840769" y="904425"/>
                  </a:lnTo>
                  <a:lnTo>
                    <a:pt x="780792" y="896917"/>
                  </a:lnTo>
                  <a:lnTo>
                    <a:pt x="722267" y="888171"/>
                  </a:lnTo>
                  <a:lnTo>
                    <a:pt x="665291" y="878223"/>
                  </a:lnTo>
                  <a:lnTo>
                    <a:pt x="609962" y="867115"/>
                  </a:lnTo>
                  <a:lnTo>
                    <a:pt x="556378" y="854885"/>
                  </a:lnTo>
                  <a:lnTo>
                    <a:pt x="504637" y="841571"/>
                  </a:lnTo>
                  <a:lnTo>
                    <a:pt x="454837" y="827213"/>
                  </a:lnTo>
                  <a:lnTo>
                    <a:pt x="407076" y="811849"/>
                  </a:lnTo>
                  <a:lnTo>
                    <a:pt x="361451" y="795518"/>
                  </a:lnTo>
                  <a:lnTo>
                    <a:pt x="318061" y="778260"/>
                  </a:lnTo>
                  <a:lnTo>
                    <a:pt x="277002" y="760113"/>
                  </a:lnTo>
                  <a:lnTo>
                    <a:pt x="238374" y="741116"/>
                  </a:lnTo>
                  <a:lnTo>
                    <a:pt x="202274" y="721307"/>
                  </a:lnTo>
                  <a:lnTo>
                    <a:pt x="168799" y="700727"/>
                  </a:lnTo>
                  <a:lnTo>
                    <a:pt x="110119" y="657405"/>
                  </a:lnTo>
                  <a:lnTo>
                    <a:pt x="63116" y="611461"/>
                  </a:lnTo>
                  <a:lnTo>
                    <a:pt x="28573" y="563206"/>
                  </a:lnTo>
                  <a:lnTo>
                    <a:pt x="7273" y="512952"/>
                  </a:lnTo>
                  <a:lnTo>
                    <a:pt x="0" y="46101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9">
            <a:extLst>
              <a:ext uri="{FF2B5EF4-FFF2-40B4-BE49-F238E27FC236}">
                <a16:creationId xmlns:a16="http://schemas.microsoft.com/office/drawing/2014/main" id="{6DB815A0-A05E-48C9-AE12-ED0A253B940D}"/>
              </a:ext>
            </a:extLst>
          </p:cNvPr>
          <p:cNvSpPr txBox="1"/>
          <p:nvPr/>
        </p:nvSpPr>
        <p:spPr>
          <a:xfrm>
            <a:off x="5943981" y="4240485"/>
            <a:ext cx="15062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"/>
                <a:cs typeface="Arial"/>
              </a:rPr>
              <a:t>Sosyo-Kültürel</a:t>
            </a:r>
            <a:endParaRPr sz="1800" dirty="0">
              <a:latin typeface="Arial"/>
              <a:cs typeface="Arial"/>
            </a:endParaRPr>
          </a:p>
          <a:p>
            <a:pPr marL="33147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Arial"/>
                <a:cs typeface="Arial"/>
              </a:rPr>
              <a:t>Et</a:t>
            </a:r>
            <a:r>
              <a:rPr lang="tr-TR" sz="1800" spc="-5" dirty="0">
                <a:latin typeface="Arial"/>
                <a:cs typeface="Arial"/>
              </a:rPr>
              <a:t>k</a:t>
            </a:r>
            <a:r>
              <a:rPr sz="1800" spc="-5" dirty="0" err="1">
                <a:latin typeface="Arial"/>
                <a:cs typeface="Arial"/>
              </a:rPr>
              <a:t>enler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BF155E1F-5BB7-4E76-B396-39F74B8132E2}"/>
              </a:ext>
            </a:extLst>
          </p:cNvPr>
          <p:cNvSpPr txBox="1"/>
          <p:nvPr/>
        </p:nvSpPr>
        <p:spPr>
          <a:xfrm>
            <a:off x="3746732" y="5511724"/>
            <a:ext cx="1557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874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Ekonomik ve  </a:t>
            </a:r>
            <a:r>
              <a:rPr sz="1800" spc="-30" dirty="0" err="1">
                <a:latin typeface="Arial"/>
                <a:cs typeface="Arial"/>
              </a:rPr>
              <a:t>Yasal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Et</a:t>
            </a:r>
            <a:r>
              <a:rPr lang="tr-TR" sz="1800" spc="-5" dirty="0" err="1">
                <a:latin typeface="Arial"/>
                <a:cs typeface="Arial"/>
              </a:rPr>
              <a:t>kenler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6" name="object 21">
            <a:extLst>
              <a:ext uri="{FF2B5EF4-FFF2-40B4-BE49-F238E27FC236}">
                <a16:creationId xmlns:a16="http://schemas.microsoft.com/office/drawing/2014/main" id="{F5FF24C1-E30B-4CF3-976A-BB08FCF0CD50}"/>
              </a:ext>
            </a:extLst>
          </p:cNvPr>
          <p:cNvSpPr txBox="1"/>
          <p:nvPr/>
        </p:nvSpPr>
        <p:spPr>
          <a:xfrm>
            <a:off x="914400" y="2374332"/>
            <a:ext cx="15233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Akademik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Bilgi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7" name="object 22">
            <a:extLst>
              <a:ext uri="{FF2B5EF4-FFF2-40B4-BE49-F238E27FC236}">
                <a16:creationId xmlns:a16="http://schemas.microsoft.com/office/drawing/2014/main" id="{A378277A-8896-4823-8849-92F9EC57F20C}"/>
              </a:ext>
            </a:extLst>
          </p:cNvPr>
          <p:cNvSpPr txBox="1"/>
          <p:nvPr/>
        </p:nvSpPr>
        <p:spPr>
          <a:xfrm>
            <a:off x="1360487" y="4527822"/>
            <a:ext cx="17506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2130" marR="5080" indent="-52006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İlaç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Endüstrisinin  Etkileri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18" name="object 23">
            <a:extLst>
              <a:ext uri="{FF2B5EF4-FFF2-40B4-BE49-F238E27FC236}">
                <a16:creationId xmlns:a16="http://schemas.microsoft.com/office/drawing/2014/main" id="{64B98571-64B1-4F35-8BA5-F72B6EAF073D}"/>
              </a:ext>
            </a:extLst>
          </p:cNvPr>
          <p:cNvGrpSpPr/>
          <p:nvPr/>
        </p:nvGrpSpPr>
        <p:grpSpPr>
          <a:xfrm>
            <a:off x="1964245" y="788036"/>
            <a:ext cx="3310254" cy="1726564"/>
            <a:chOff x="1964245" y="632269"/>
            <a:chExt cx="3310254" cy="1726564"/>
          </a:xfrm>
        </p:grpSpPr>
        <p:sp>
          <p:nvSpPr>
            <p:cNvPr id="19" name="object 24">
              <a:extLst>
                <a:ext uri="{FF2B5EF4-FFF2-40B4-BE49-F238E27FC236}">
                  <a16:creationId xmlns:a16="http://schemas.microsoft.com/office/drawing/2014/main" id="{0F2D0E47-7454-49B2-A1B2-180E5720721D}"/>
                </a:ext>
              </a:extLst>
            </p:cNvPr>
            <p:cNvSpPr/>
            <p:nvPr/>
          </p:nvSpPr>
          <p:spPr>
            <a:xfrm>
              <a:off x="4975097" y="1926970"/>
              <a:ext cx="299085" cy="431800"/>
            </a:xfrm>
            <a:custGeom>
              <a:avLst/>
              <a:gdLst/>
              <a:ahLst/>
              <a:cxnLst/>
              <a:rect l="l" t="t" r="r" b="b"/>
              <a:pathLst>
                <a:path w="299085" h="431800">
                  <a:moveTo>
                    <a:pt x="18668" y="284352"/>
                  </a:moveTo>
                  <a:lnTo>
                    <a:pt x="0" y="431418"/>
                  </a:lnTo>
                  <a:lnTo>
                    <a:pt x="107575" y="370204"/>
                  </a:lnTo>
                  <a:lnTo>
                    <a:pt x="67563" y="370204"/>
                  </a:lnTo>
                  <a:lnTo>
                    <a:pt x="49244" y="358013"/>
                  </a:lnTo>
                  <a:lnTo>
                    <a:pt x="49112" y="357925"/>
                  </a:lnTo>
                  <a:lnTo>
                    <a:pt x="30734" y="345693"/>
                  </a:lnTo>
                  <a:lnTo>
                    <a:pt x="38962" y="333394"/>
                  </a:lnTo>
                  <a:lnTo>
                    <a:pt x="18668" y="284352"/>
                  </a:lnTo>
                  <a:close/>
                </a:path>
                <a:path w="299085" h="431800">
                  <a:moveTo>
                    <a:pt x="49244" y="358013"/>
                  </a:moveTo>
                  <a:lnTo>
                    <a:pt x="67563" y="370204"/>
                  </a:lnTo>
                  <a:lnTo>
                    <a:pt x="75695" y="358055"/>
                  </a:lnTo>
                  <a:lnTo>
                    <a:pt x="49244" y="358013"/>
                  </a:lnTo>
                  <a:close/>
                </a:path>
                <a:path w="299085" h="431800">
                  <a:moveTo>
                    <a:pt x="75695" y="358055"/>
                  </a:moveTo>
                  <a:lnTo>
                    <a:pt x="67563" y="370204"/>
                  </a:lnTo>
                  <a:lnTo>
                    <a:pt x="107575" y="370204"/>
                  </a:lnTo>
                  <a:lnTo>
                    <a:pt x="128777" y="358139"/>
                  </a:lnTo>
                  <a:lnTo>
                    <a:pt x="75695" y="358055"/>
                  </a:lnTo>
                  <a:close/>
                </a:path>
                <a:path w="299085" h="431800">
                  <a:moveTo>
                    <a:pt x="262000" y="0"/>
                  </a:moveTo>
                  <a:lnTo>
                    <a:pt x="38962" y="333394"/>
                  </a:lnTo>
                  <a:lnTo>
                    <a:pt x="49112" y="357925"/>
                  </a:lnTo>
                  <a:lnTo>
                    <a:pt x="49244" y="358013"/>
                  </a:lnTo>
                  <a:lnTo>
                    <a:pt x="75695" y="358055"/>
                  </a:lnTo>
                  <a:lnTo>
                    <a:pt x="298830" y="24637"/>
                  </a:lnTo>
                  <a:lnTo>
                    <a:pt x="262000" y="0"/>
                  </a:lnTo>
                  <a:close/>
                </a:path>
                <a:path w="299085" h="431800">
                  <a:moveTo>
                    <a:pt x="38962" y="333394"/>
                  </a:moveTo>
                  <a:lnTo>
                    <a:pt x="30734" y="345693"/>
                  </a:lnTo>
                  <a:lnTo>
                    <a:pt x="49112" y="357925"/>
                  </a:lnTo>
                  <a:lnTo>
                    <a:pt x="38962" y="3333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A139F136-14CC-4CD4-97DE-7B8DB22E9892}"/>
                </a:ext>
              </a:extLst>
            </p:cNvPr>
            <p:cNvSpPr/>
            <p:nvPr/>
          </p:nvSpPr>
          <p:spPr>
            <a:xfrm>
              <a:off x="1969007" y="637031"/>
              <a:ext cx="2159635" cy="1005840"/>
            </a:xfrm>
            <a:custGeom>
              <a:avLst/>
              <a:gdLst/>
              <a:ahLst/>
              <a:cxnLst/>
              <a:rect l="l" t="t" r="r" b="b"/>
              <a:pathLst>
                <a:path w="2159635" h="1005839">
                  <a:moveTo>
                    <a:pt x="1079754" y="0"/>
                  </a:moveTo>
                  <a:lnTo>
                    <a:pt x="1016304" y="853"/>
                  </a:lnTo>
                  <a:lnTo>
                    <a:pt x="953820" y="3383"/>
                  </a:lnTo>
                  <a:lnTo>
                    <a:pt x="892404" y="7542"/>
                  </a:lnTo>
                  <a:lnTo>
                    <a:pt x="832157" y="13282"/>
                  </a:lnTo>
                  <a:lnTo>
                    <a:pt x="773179" y="20557"/>
                  </a:lnTo>
                  <a:lnTo>
                    <a:pt x="715573" y="29320"/>
                  </a:lnTo>
                  <a:lnTo>
                    <a:pt x="659439" y="39522"/>
                  </a:lnTo>
                  <a:lnTo>
                    <a:pt x="604879" y="51118"/>
                  </a:lnTo>
                  <a:lnTo>
                    <a:pt x="551993" y="64059"/>
                  </a:lnTo>
                  <a:lnTo>
                    <a:pt x="500883" y="78300"/>
                  </a:lnTo>
                  <a:lnTo>
                    <a:pt x="451651" y="93791"/>
                  </a:lnTo>
                  <a:lnTo>
                    <a:pt x="404397" y="110487"/>
                  </a:lnTo>
                  <a:lnTo>
                    <a:pt x="359223" y="128340"/>
                  </a:lnTo>
                  <a:lnTo>
                    <a:pt x="316230" y="147304"/>
                  </a:lnTo>
                  <a:lnTo>
                    <a:pt x="275518" y="167330"/>
                  </a:lnTo>
                  <a:lnTo>
                    <a:pt x="237190" y="188371"/>
                  </a:lnTo>
                  <a:lnTo>
                    <a:pt x="201347" y="210381"/>
                  </a:lnTo>
                  <a:lnTo>
                    <a:pt x="168089" y="233313"/>
                  </a:lnTo>
                  <a:lnTo>
                    <a:pt x="137519" y="257118"/>
                  </a:lnTo>
                  <a:lnTo>
                    <a:pt x="84843" y="307163"/>
                  </a:lnTo>
                  <a:lnTo>
                    <a:pt x="44131" y="360138"/>
                  </a:lnTo>
                  <a:lnTo>
                    <a:pt x="16190" y="415666"/>
                  </a:lnTo>
                  <a:lnTo>
                    <a:pt x="1832" y="473370"/>
                  </a:lnTo>
                  <a:lnTo>
                    <a:pt x="0" y="502919"/>
                  </a:lnTo>
                  <a:lnTo>
                    <a:pt x="1832" y="532469"/>
                  </a:lnTo>
                  <a:lnTo>
                    <a:pt x="16190" y="590173"/>
                  </a:lnTo>
                  <a:lnTo>
                    <a:pt x="44131" y="645701"/>
                  </a:lnTo>
                  <a:lnTo>
                    <a:pt x="84843" y="698676"/>
                  </a:lnTo>
                  <a:lnTo>
                    <a:pt x="137519" y="748721"/>
                  </a:lnTo>
                  <a:lnTo>
                    <a:pt x="168089" y="772526"/>
                  </a:lnTo>
                  <a:lnTo>
                    <a:pt x="201347" y="795458"/>
                  </a:lnTo>
                  <a:lnTo>
                    <a:pt x="237190" y="817468"/>
                  </a:lnTo>
                  <a:lnTo>
                    <a:pt x="275518" y="838509"/>
                  </a:lnTo>
                  <a:lnTo>
                    <a:pt x="316229" y="858535"/>
                  </a:lnTo>
                  <a:lnTo>
                    <a:pt x="359223" y="877499"/>
                  </a:lnTo>
                  <a:lnTo>
                    <a:pt x="404397" y="895352"/>
                  </a:lnTo>
                  <a:lnTo>
                    <a:pt x="451651" y="912048"/>
                  </a:lnTo>
                  <a:lnTo>
                    <a:pt x="500883" y="927539"/>
                  </a:lnTo>
                  <a:lnTo>
                    <a:pt x="551993" y="941780"/>
                  </a:lnTo>
                  <a:lnTo>
                    <a:pt x="604879" y="954721"/>
                  </a:lnTo>
                  <a:lnTo>
                    <a:pt x="659439" y="966317"/>
                  </a:lnTo>
                  <a:lnTo>
                    <a:pt x="715573" y="976519"/>
                  </a:lnTo>
                  <a:lnTo>
                    <a:pt x="773179" y="985282"/>
                  </a:lnTo>
                  <a:lnTo>
                    <a:pt x="832157" y="992557"/>
                  </a:lnTo>
                  <a:lnTo>
                    <a:pt x="892404" y="998297"/>
                  </a:lnTo>
                  <a:lnTo>
                    <a:pt x="953820" y="1002456"/>
                  </a:lnTo>
                  <a:lnTo>
                    <a:pt x="1016304" y="1004986"/>
                  </a:lnTo>
                  <a:lnTo>
                    <a:pt x="1079754" y="1005839"/>
                  </a:lnTo>
                  <a:lnTo>
                    <a:pt x="1143203" y="1004986"/>
                  </a:lnTo>
                  <a:lnTo>
                    <a:pt x="1205687" y="1002456"/>
                  </a:lnTo>
                  <a:lnTo>
                    <a:pt x="1267103" y="998297"/>
                  </a:lnTo>
                  <a:lnTo>
                    <a:pt x="1327350" y="992557"/>
                  </a:lnTo>
                  <a:lnTo>
                    <a:pt x="1386328" y="985282"/>
                  </a:lnTo>
                  <a:lnTo>
                    <a:pt x="1443934" y="976519"/>
                  </a:lnTo>
                  <a:lnTo>
                    <a:pt x="1500068" y="966317"/>
                  </a:lnTo>
                  <a:lnTo>
                    <a:pt x="1554628" y="954721"/>
                  </a:lnTo>
                  <a:lnTo>
                    <a:pt x="1607514" y="941780"/>
                  </a:lnTo>
                  <a:lnTo>
                    <a:pt x="1658624" y="927539"/>
                  </a:lnTo>
                  <a:lnTo>
                    <a:pt x="1707856" y="912048"/>
                  </a:lnTo>
                  <a:lnTo>
                    <a:pt x="1755110" y="895352"/>
                  </a:lnTo>
                  <a:lnTo>
                    <a:pt x="1800284" y="877499"/>
                  </a:lnTo>
                  <a:lnTo>
                    <a:pt x="1843278" y="858535"/>
                  </a:lnTo>
                  <a:lnTo>
                    <a:pt x="1883989" y="838509"/>
                  </a:lnTo>
                  <a:lnTo>
                    <a:pt x="1922317" y="817468"/>
                  </a:lnTo>
                  <a:lnTo>
                    <a:pt x="1958160" y="795458"/>
                  </a:lnTo>
                  <a:lnTo>
                    <a:pt x="1991418" y="772526"/>
                  </a:lnTo>
                  <a:lnTo>
                    <a:pt x="2021988" y="748721"/>
                  </a:lnTo>
                  <a:lnTo>
                    <a:pt x="2074664" y="698676"/>
                  </a:lnTo>
                  <a:lnTo>
                    <a:pt x="2115376" y="645701"/>
                  </a:lnTo>
                  <a:lnTo>
                    <a:pt x="2143317" y="590173"/>
                  </a:lnTo>
                  <a:lnTo>
                    <a:pt x="2157675" y="532469"/>
                  </a:lnTo>
                  <a:lnTo>
                    <a:pt x="2159508" y="502919"/>
                  </a:lnTo>
                  <a:lnTo>
                    <a:pt x="2157675" y="473370"/>
                  </a:lnTo>
                  <a:lnTo>
                    <a:pt x="2143317" y="415666"/>
                  </a:lnTo>
                  <a:lnTo>
                    <a:pt x="2115376" y="360138"/>
                  </a:lnTo>
                  <a:lnTo>
                    <a:pt x="2074664" y="307163"/>
                  </a:lnTo>
                  <a:lnTo>
                    <a:pt x="2021988" y="257118"/>
                  </a:lnTo>
                  <a:lnTo>
                    <a:pt x="1991418" y="233313"/>
                  </a:lnTo>
                  <a:lnTo>
                    <a:pt x="1958160" y="210381"/>
                  </a:lnTo>
                  <a:lnTo>
                    <a:pt x="1922317" y="188371"/>
                  </a:lnTo>
                  <a:lnTo>
                    <a:pt x="1883989" y="167330"/>
                  </a:lnTo>
                  <a:lnTo>
                    <a:pt x="1843277" y="147304"/>
                  </a:lnTo>
                  <a:lnTo>
                    <a:pt x="1800284" y="128340"/>
                  </a:lnTo>
                  <a:lnTo>
                    <a:pt x="1755110" y="110487"/>
                  </a:lnTo>
                  <a:lnTo>
                    <a:pt x="1707856" y="93791"/>
                  </a:lnTo>
                  <a:lnTo>
                    <a:pt x="1658624" y="78300"/>
                  </a:lnTo>
                  <a:lnTo>
                    <a:pt x="1607514" y="64059"/>
                  </a:lnTo>
                  <a:lnTo>
                    <a:pt x="1554628" y="51118"/>
                  </a:lnTo>
                  <a:lnTo>
                    <a:pt x="1500068" y="39522"/>
                  </a:lnTo>
                  <a:lnTo>
                    <a:pt x="1443934" y="29320"/>
                  </a:lnTo>
                  <a:lnTo>
                    <a:pt x="1386328" y="20557"/>
                  </a:lnTo>
                  <a:lnTo>
                    <a:pt x="1327350" y="13282"/>
                  </a:lnTo>
                  <a:lnTo>
                    <a:pt x="1267103" y="7542"/>
                  </a:lnTo>
                  <a:lnTo>
                    <a:pt x="1205687" y="3383"/>
                  </a:lnTo>
                  <a:lnTo>
                    <a:pt x="1143203" y="853"/>
                  </a:lnTo>
                  <a:lnTo>
                    <a:pt x="1079754" y="0"/>
                  </a:lnTo>
                  <a:close/>
                </a:path>
              </a:pathLst>
            </a:custGeom>
            <a:solidFill>
              <a:srgbClr val="FD8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6">
              <a:extLst>
                <a:ext uri="{FF2B5EF4-FFF2-40B4-BE49-F238E27FC236}">
                  <a16:creationId xmlns:a16="http://schemas.microsoft.com/office/drawing/2014/main" id="{7882859D-7996-4F6B-942D-EDFCB15FA78E}"/>
                </a:ext>
              </a:extLst>
            </p:cNvPr>
            <p:cNvSpPr/>
            <p:nvPr/>
          </p:nvSpPr>
          <p:spPr>
            <a:xfrm>
              <a:off x="1969007" y="637031"/>
              <a:ext cx="2159635" cy="1005840"/>
            </a:xfrm>
            <a:custGeom>
              <a:avLst/>
              <a:gdLst/>
              <a:ahLst/>
              <a:cxnLst/>
              <a:rect l="l" t="t" r="r" b="b"/>
              <a:pathLst>
                <a:path w="2159635" h="1005839">
                  <a:moveTo>
                    <a:pt x="0" y="502919"/>
                  </a:moveTo>
                  <a:lnTo>
                    <a:pt x="7263" y="444270"/>
                  </a:lnTo>
                  <a:lnTo>
                    <a:pt x="28513" y="387606"/>
                  </a:lnTo>
                  <a:lnTo>
                    <a:pt x="62941" y="333308"/>
                  </a:lnTo>
                  <a:lnTo>
                    <a:pt x="109736" y="281751"/>
                  </a:lnTo>
                  <a:lnTo>
                    <a:pt x="168089" y="233313"/>
                  </a:lnTo>
                  <a:lnTo>
                    <a:pt x="201347" y="210381"/>
                  </a:lnTo>
                  <a:lnTo>
                    <a:pt x="237190" y="188371"/>
                  </a:lnTo>
                  <a:lnTo>
                    <a:pt x="275518" y="167330"/>
                  </a:lnTo>
                  <a:lnTo>
                    <a:pt x="316230" y="147304"/>
                  </a:lnTo>
                  <a:lnTo>
                    <a:pt x="359223" y="128340"/>
                  </a:lnTo>
                  <a:lnTo>
                    <a:pt x="404397" y="110487"/>
                  </a:lnTo>
                  <a:lnTo>
                    <a:pt x="451651" y="93791"/>
                  </a:lnTo>
                  <a:lnTo>
                    <a:pt x="500883" y="78300"/>
                  </a:lnTo>
                  <a:lnTo>
                    <a:pt x="551993" y="64059"/>
                  </a:lnTo>
                  <a:lnTo>
                    <a:pt x="604879" y="51118"/>
                  </a:lnTo>
                  <a:lnTo>
                    <a:pt x="659439" y="39522"/>
                  </a:lnTo>
                  <a:lnTo>
                    <a:pt x="715573" y="29320"/>
                  </a:lnTo>
                  <a:lnTo>
                    <a:pt x="773179" y="20557"/>
                  </a:lnTo>
                  <a:lnTo>
                    <a:pt x="832157" y="13282"/>
                  </a:lnTo>
                  <a:lnTo>
                    <a:pt x="892404" y="7542"/>
                  </a:lnTo>
                  <a:lnTo>
                    <a:pt x="953820" y="3383"/>
                  </a:lnTo>
                  <a:lnTo>
                    <a:pt x="1016304" y="853"/>
                  </a:lnTo>
                  <a:lnTo>
                    <a:pt x="1079754" y="0"/>
                  </a:lnTo>
                  <a:lnTo>
                    <a:pt x="1143203" y="853"/>
                  </a:lnTo>
                  <a:lnTo>
                    <a:pt x="1205687" y="3383"/>
                  </a:lnTo>
                  <a:lnTo>
                    <a:pt x="1267103" y="7542"/>
                  </a:lnTo>
                  <a:lnTo>
                    <a:pt x="1327350" y="13282"/>
                  </a:lnTo>
                  <a:lnTo>
                    <a:pt x="1386328" y="20557"/>
                  </a:lnTo>
                  <a:lnTo>
                    <a:pt x="1443934" y="29320"/>
                  </a:lnTo>
                  <a:lnTo>
                    <a:pt x="1500068" y="39522"/>
                  </a:lnTo>
                  <a:lnTo>
                    <a:pt x="1554628" y="51118"/>
                  </a:lnTo>
                  <a:lnTo>
                    <a:pt x="1607514" y="64059"/>
                  </a:lnTo>
                  <a:lnTo>
                    <a:pt x="1658624" y="78300"/>
                  </a:lnTo>
                  <a:lnTo>
                    <a:pt x="1707856" y="93791"/>
                  </a:lnTo>
                  <a:lnTo>
                    <a:pt x="1755110" y="110487"/>
                  </a:lnTo>
                  <a:lnTo>
                    <a:pt x="1800284" y="128340"/>
                  </a:lnTo>
                  <a:lnTo>
                    <a:pt x="1843277" y="147304"/>
                  </a:lnTo>
                  <a:lnTo>
                    <a:pt x="1883989" y="167330"/>
                  </a:lnTo>
                  <a:lnTo>
                    <a:pt x="1922317" y="188371"/>
                  </a:lnTo>
                  <a:lnTo>
                    <a:pt x="1958160" y="210381"/>
                  </a:lnTo>
                  <a:lnTo>
                    <a:pt x="1991418" y="233313"/>
                  </a:lnTo>
                  <a:lnTo>
                    <a:pt x="2021988" y="257118"/>
                  </a:lnTo>
                  <a:lnTo>
                    <a:pt x="2074664" y="307163"/>
                  </a:lnTo>
                  <a:lnTo>
                    <a:pt x="2115376" y="360138"/>
                  </a:lnTo>
                  <a:lnTo>
                    <a:pt x="2143317" y="415666"/>
                  </a:lnTo>
                  <a:lnTo>
                    <a:pt x="2157675" y="473370"/>
                  </a:lnTo>
                  <a:lnTo>
                    <a:pt x="2159508" y="502919"/>
                  </a:lnTo>
                  <a:lnTo>
                    <a:pt x="2157675" y="532469"/>
                  </a:lnTo>
                  <a:lnTo>
                    <a:pt x="2143317" y="590173"/>
                  </a:lnTo>
                  <a:lnTo>
                    <a:pt x="2115376" y="645701"/>
                  </a:lnTo>
                  <a:lnTo>
                    <a:pt x="2074664" y="698676"/>
                  </a:lnTo>
                  <a:lnTo>
                    <a:pt x="2021988" y="748721"/>
                  </a:lnTo>
                  <a:lnTo>
                    <a:pt x="1991418" y="772526"/>
                  </a:lnTo>
                  <a:lnTo>
                    <a:pt x="1958160" y="795458"/>
                  </a:lnTo>
                  <a:lnTo>
                    <a:pt x="1922317" y="817468"/>
                  </a:lnTo>
                  <a:lnTo>
                    <a:pt x="1883989" y="838509"/>
                  </a:lnTo>
                  <a:lnTo>
                    <a:pt x="1843278" y="858535"/>
                  </a:lnTo>
                  <a:lnTo>
                    <a:pt x="1800284" y="877499"/>
                  </a:lnTo>
                  <a:lnTo>
                    <a:pt x="1755110" y="895352"/>
                  </a:lnTo>
                  <a:lnTo>
                    <a:pt x="1707856" y="912048"/>
                  </a:lnTo>
                  <a:lnTo>
                    <a:pt x="1658624" y="927539"/>
                  </a:lnTo>
                  <a:lnTo>
                    <a:pt x="1607514" y="941780"/>
                  </a:lnTo>
                  <a:lnTo>
                    <a:pt x="1554628" y="954721"/>
                  </a:lnTo>
                  <a:lnTo>
                    <a:pt x="1500068" y="966317"/>
                  </a:lnTo>
                  <a:lnTo>
                    <a:pt x="1443934" y="976519"/>
                  </a:lnTo>
                  <a:lnTo>
                    <a:pt x="1386328" y="985282"/>
                  </a:lnTo>
                  <a:lnTo>
                    <a:pt x="1327350" y="992557"/>
                  </a:lnTo>
                  <a:lnTo>
                    <a:pt x="1267103" y="998297"/>
                  </a:lnTo>
                  <a:lnTo>
                    <a:pt x="1205687" y="1002456"/>
                  </a:lnTo>
                  <a:lnTo>
                    <a:pt x="1143203" y="1004986"/>
                  </a:lnTo>
                  <a:lnTo>
                    <a:pt x="1079754" y="1005839"/>
                  </a:lnTo>
                  <a:lnTo>
                    <a:pt x="1016304" y="1004986"/>
                  </a:lnTo>
                  <a:lnTo>
                    <a:pt x="953820" y="1002456"/>
                  </a:lnTo>
                  <a:lnTo>
                    <a:pt x="892404" y="998297"/>
                  </a:lnTo>
                  <a:lnTo>
                    <a:pt x="832157" y="992557"/>
                  </a:lnTo>
                  <a:lnTo>
                    <a:pt x="773179" y="985282"/>
                  </a:lnTo>
                  <a:lnTo>
                    <a:pt x="715573" y="976519"/>
                  </a:lnTo>
                  <a:lnTo>
                    <a:pt x="659439" y="966317"/>
                  </a:lnTo>
                  <a:lnTo>
                    <a:pt x="604879" y="954721"/>
                  </a:lnTo>
                  <a:lnTo>
                    <a:pt x="551993" y="941780"/>
                  </a:lnTo>
                  <a:lnTo>
                    <a:pt x="500883" y="927539"/>
                  </a:lnTo>
                  <a:lnTo>
                    <a:pt x="451651" y="912048"/>
                  </a:lnTo>
                  <a:lnTo>
                    <a:pt x="404397" y="895352"/>
                  </a:lnTo>
                  <a:lnTo>
                    <a:pt x="359223" y="877499"/>
                  </a:lnTo>
                  <a:lnTo>
                    <a:pt x="316229" y="858535"/>
                  </a:lnTo>
                  <a:lnTo>
                    <a:pt x="275518" y="838509"/>
                  </a:lnTo>
                  <a:lnTo>
                    <a:pt x="237190" y="817468"/>
                  </a:lnTo>
                  <a:lnTo>
                    <a:pt x="201347" y="795458"/>
                  </a:lnTo>
                  <a:lnTo>
                    <a:pt x="168089" y="772526"/>
                  </a:lnTo>
                  <a:lnTo>
                    <a:pt x="137519" y="748721"/>
                  </a:lnTo>
                  <a:lnTo>
                    <a:pt x="84843" y="698676"/>
                  </a:lnTo>
                  <a:lnTo>
                    <a:pt x="44131" y="645701"/>
                  </a:lnTo>
                  <a:lnTo>
                    <a:pt x="16190" y="590173"/>
                  </a:lnTo>
                  <a:lnTo>
                    <a:pt x="1832" y="532469"/>
                  </a:lnTo>
                  <a:lnTo>
                    <a:pt x="0" y="502919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7">
            <a:extLst>
              <a:ext uri="{FF2B5EF4-FFF2-40B4-BE49-F238E27FC236}">
                <a16:creationId xmlns:a16="http://schemas.microsoft.com/office/drawing/2014/main" id="{8056E2AE-388D-482F-A8D1-3BC7CF9D88A3}"/>
              </a:ext>
            </a:extLst>
          </p:cNvPr>
          <p:cNvSpPr txBox="1"/>
          <p:nvPr/>
        </p:nvSpPr>
        <p:spPr>
          <a:xfrm>
            <a:off x="2031365" y="914400"/>
            <a:ext cx="215963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İş </a:t>
            </a:r>
            <a:r>
              <a:rPr sz="1800" spc="-5" dirty="0">
                <a:latin typeface="Arial"/>
                <a:cs typeface="Arial"/>
              </a:rPr>
              <a:t>Yükü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ve</a:t>
            </a:r>
          </a:p>
          <a:p>
            <a:pPr marL="12700" algn="ctr">
              <a:lnSpc>
                <a:spcPct val="100000"/>
              </a:lnSpc>
            </a:pPr>
            <a:r>
              <a:rPr lang="tr-TR" sz="1800" spc="-5" dirty="0">
                <a:latin typeface="Arial"/>
                <a:cs typeface="Arial"/>
              </a:rPr>
              <a:t>Yardımcı Personel Eksikliği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246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47"/>
    </mc:Choice>
    <mc:Fallback xmlns="">
      <p:transition spd="slow" advTm="2364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03E5BFB-DA15-46F2-8DE1-D152DE8EE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166805"/>
            <a:ext cx="6589199" cy="1280890"/>
          </a:xfrm>
        </p:spPr>
        <p:txBody>
          <a:bodyPr/>
          <a:lstStyle/>
          <a:p>
            <a:r>
              <a:rPr lang="tr-TR" b="1" dirty="0"/>
              <a:t>Sağlık Harcamaları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26DE29-97C0-4122-9635-0CC6B4017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Ekonomik Kalkınma ve İşbirliği Örgütü (OECD) raporlarına göre </a:t>
            </a:r>
          </a:p>
          <a:p>
            <a:endParaRPr lang="tr-TR" dirty="0"/>
          </a:p>
          <a:p>
            <a:r>
              <a:rPr lang="tr-TR" dirty="0"/>
              <a:t>Sağlık harcamalarına ayrılan pay</a:t>
            </a:r>
          </a:p>
          <a:p>
            <a:pPr lvl="1"/>
            <a:r>
              <a:rPr lang="tr-TR" dirty="0"/>
              <a:t>ABD % 16,4</a:t>
            </a:r>
          </a:p>
          <a:p>
            <a:pPr lvl="1"/>
            <a:r>
              <a:rPr lang="tr-TR" dirty="0"/>
              <a:t>İngiltere % 8,8</a:t>
            </a:r>
          </a:p>
          <a:p>
            <a:pPr lvl="1"/>
            <a:r>
              <a:rPr lang="tr-TR" dirty="0"/>
              <a:t>Türkiye % 6,1</a:t>
            </a:r>
          </a:p>
          <a:p>
            <a:endParaRPr lang="tr-TR" dirty="0"/>
          </a:p>
          <a:p>
            <a:r>
              <a:rPr lang="tr-TR" dirty="0"/>
              <a:t>Toplam sağlık harcamaları içinde ilacın payı</a:t>
            </a:r>
          </a:p>
          <a:p>
            <a:pPr lvl="1"/>
            <a:r>
              <a:rPr lang="tr-TR" dirty="0"/>
              <a:t>Türkiye % 46</a:t>
            </a:r>
          </a:p>
          <a:p>
            <a:pPr lvl="1"/>
            <a:r>
              <a:rPr lang="tr-TR" dirty="0"/>
              <a:t>İngiltere %12,3</a:t>
            </a:r>
          </a:p>
          <a:p>
            <a:pPr lvl="1"/>
            <a:r>
              <a:rPr lang="tr-TR" dirty="0"/>
              <a:t>ABD % 12,2</a:t>
            </a:r>
          </a:p>
        </p:txBody>
      </p:sp>
      <p:sp>
        <p:nvSpPr>
          <p:cNvPr id="4" name="object 15">
            <a:extLst>
              <a:ext uri="{FF2B5EF4-FFF2-40B4-BE49-F238E27FC236}">
                <a16:creationId xmlns:a16="http://schemas.microsoft.com/office/drawing/2014/main" id="{38440447-AAF1-47BA-AB4D-88A5D08A14DC}"/>
              </a:ext>
            </a:extLst>
          </p:cNvPr>
          <p:cNvSpPr txBox="1"/>
          <p:nvPr/>
        </p:nvSpPr>
        <p:spPr>
          <a:xfrm>
            <a:off x="6934200" y="6477000"/>
            <a:ext cx="1686560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spc="-10" dirty="0">
                <a:latin typeface="Calibri"/>
                <a:cs typeface="Calibri"/>
                <a:hlinkClick r:id="rId2"/>
              </a:rPr>
              <a:t>www.oecd.org</a:t>
            </a:r>
            <a:r>
              <a:rPr sz="1200" spc="-10" dirty="0">
                <a:latin typeface="Calibri"/>
                <a:cs typeface="Calibri"/>
              </a:rPr>
              <a:t>,</a:t>
            </a:r>
            <a:r>
              <a:rPr lang="tr-TR" sz="1200" spc="-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2008</a:t>
            </a:r>
            <a:endParaRPr sz="1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7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437"/>
    </mc:Choice>
    <mc:Fallback xmlns="">
      <p:transition spd="slow" advTm="4043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D5DD923-69A6-4215-872C-9602E23B3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079777"/>
            <a:ext cx="6589199" cy="1280890"/>
          </a:xfrm>
        </p:spPr>
        <p:txBody>
          <a:bodyPr/>
          <a:lstStyle/>
          <a:p>
            <a:r>
              <a:rPr lang="tr-TR" b="1" dirty="0"/>
              <a:t>En Çok Satan İlaçlar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2423E01-B9E5-47C3-8D2F-2B92811C5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sz="2400" spc="-10" dirty="0">
                <a:latin typeface="+mj-lt"/>
                <a:cs typeface="Calibri"/>
              </a:rPr>
              <a:t>Dünya geneli</a:t>
            </a:r>
          </a:p>
          <a:p>
            <a:pPr lvl="1"/>
            <a:r>
              <a:rPr lang="tr-TR" sz="2100" spc="-10" dirty="0">
                <a:latin typeface="+mj-lt"/>
                <a:cs typeface="Calibri"/>
              </a:rPr>
              <a:t>Kalp-damar</a:t>
            </a:r>
            <a:r>
              <a:rPr lang="tr-TR" sz="2100" spc="-45" dirty="0">
                <a:latin typeface="+mj-lt"/>
                <a:cs typeface="Calibri"/>
              </a:rPr>
              <a:t> </a:t>
            </a:r>
            <a:r>
              <a:rPr lang="tr-TR" sz="2100" spc="-5" dirty="0">
                <a:latin typeface="+mj-lt"/>
                <a:cs typeface="Calibri"/>
              </a:rPr>
              <a:t>hastalıkları %19,3</a:t>
            </a:r>
          </a:p>
          <a:p>
            <a:pPr lvl="1"/>
            <a:r>
              <a:rPr lang="tr-TR" sz="2100" spc="-10" dirty="0">
                <a:latin typeface="+mj-lt"/>
                <a:cs typeface="Calibri"/>
              </a:rPr>
              <a:t>Santral </a:t>
            </a:r>
            <a:r>
              <a:rPr lang="tr-TR" sz="2100" spc="-5" dirty="0">
                <a:latin typeface="+mj-lt"/>
                <a:cs typeface="Calibri"/>
              </a:rPr>
              <a:t>sinir </a:t>
            </a:r>
            <a:r>
              <a:rPr lang="tr-TR" sz="2100" spc="-10" dirty="0">
                <a:latin typeface="+mj-lt"/>
                <a:cs typeface="Calibri"/>
              </a:rPr>
              <a:t>sistemi</a:t>
            </a:r>
            <a:r>
              <a:rPr lang="tr-TR" sz="2100" spc="-85" dirty="0">
                <a:latin typeface="+mj-lt"/>
                <a:cs typeface="Calibri"/>
              </a:rPr>
              <a:t> </a:t>
            </a:r>
            <a:r>
              <a:rPr lang="tr-TR" sz="2100" spc="-5" dirty="0">
                <a:latin typeface="+mj-lt"/>
                <a:cs typeface="Calibri"/>
              </a:rPr>
              <a:t>hastalıkları %15,8</a:t>
            </a:r>
            <a:endParaRPr lang="tr-TR" sz="2100" dirty="0">
              <a:latin typeface="+mj-lt"/>
              <a:cs typeface="Calibri"/>
            </a:endParaRPr>
          </a:p>
          <a:p>
            <a:pPr lvl="1"/>
            <a:r>
              <a:rPr lang="tr-TR" sz="2100" spc="-5" dirty="0" err="1">
                <a:latin typeface="+mj-lt"/>
                <a:cs typeface="Calibri"/>
              </a:rPr>
              <a:t>Metabolik</a:t>
            </a:r>
            <a:r>
              <a:rPr lang="tr-TR" sz="2100" spc="-55" dirty="0">
                <a:latin typeface="+mj-lt"/>
                <a:cs typeface="Calibri"/>
              </a:rPr>
              <a:t> </a:t>
            </a:r>
            <a:r>
              <a:rPr lang="tr-TR" sz="2100" spc="-5" dirty="0">
                <a:latin typeface="+mj-lt"/>
                <a:cs typeface="Calibri"/>
              </a:rPr>
              <a:t>hastalıklar %15,3</a:t>
            </a:r>
          </a:p>
          <a:p>
            <a:pPr lvl="1"/>
            <a:r>
              <a:rPr lang="tr-TR" sz="2100" spc="-5" dirty="0">
                <a:latin typeface="+mj-lt"/>
                <a:cs typeface="Calibri"/>
              </a:rPr>
              <a:t>Antibiyotikler %9,9</a:t>
            </a:r>
            <a:endParaRPr lang="tr-TR" sz="2100" dirty="0">
              <a:latin typeface="+mj-lt"/>
              <a:cs typeface="Calibri"/>
            </a:endParaRPr>
          </a:p>
          <a:p>
            <a:pPr lvl="1"/>
            <a:r>
              <a:rPr lang="tr-TR" sz="2100" spc="-5" dirty="0">
                <a:latin typeface="+mj-lt"/>
                <a:cs typeface="Calibri"/>
              </a:rPr>
              <a:t>Solunum </a:t>
            </a:r>
            <a:r>
              <a:rPr lang="tr-TR" sz="2100" spc="-10" dirty="0">
                <a:latin typeface="+mj-lt"/>
                <a:cs typeface="Calibri"/>
              </a:rPr>
              <a:t>sistemi</a:t>
            </a:r>
            <a:r>
              <a:rPr lang="tr-TR" sz="2100" spc="-90" dirty="0">
                <a:latin typeface="+mj-lt"/>
                <a:cs typeface="Calibri"/>
              </a:rPr>
              <a:t> </a:t>
            </a:r>
            <a:r>
              <a:rPr lang="tr-TR" sz="2100" spc="-5" dirty="0">
                <a:latin typeface="+mj-lt"/>
                <a:cs typeface="Calibri"/>
              </a:rPr>
              <a:t>hastalıkları %9,3</a:t>
            </a:r>
          </a:p>
          <a:p>
            <a:endParaRPr lang="tr-TR" sz="2400" spc="-5" dirty="0">
              <a:latin typeface="+mj-lt"/>
              <a:cs typeface="Calibri"/>
            </a:endParaRPr>
          </a:p>
          <a:p>
            <a:r>
              <a:rPr lang="tr-TR" sz="2400" dirty="0">
                <a:latin typeface="+mj-lt"/>
                <a:cs typeface="Calibri"/>
              </a:rPr>
              <a:t>Türkiye</a:t>
            </a:r>
          </a:p>
          <a:p>
            <a:pPr lvl="1"/>
            <a:r>
              <a:rPr lang="tr-TR" sz="2100" dirty="0">
                <a:latin typeface="+mj-lt"/>
                <a:cs typeface="Calibri"/>
              </a:rPr>
              <a:t>Antibiyotikler %19,0</a:t>
            </a:r>
          </a:p>
          <a:p>
            <a:pPr lvl="1"/>
            <a:r>
              <a:rPr lang="tr-TR" sz="2100" dirty="0">
                <a:latin typeface="+mj-lt"/>
                <a:cs typeface="Calibri"/>
              </a:rPr>
              <a:t>Ağrı kesiciler %11,0</a:t>
            </a:r>
          </a:p>
          <a:p>
            <a:pPr lvl="1"/>
            <a:r>
              <a:rPr lang="tr-TR" sz="2100" dirty="0">
                <a:latin typeface="+mj-lt"/>
                <a:cs typeface="Calibri"/>
              </a:rPr>
              <a:t>Anti-</a:t>
            </a:r>
            <a:r>
              <a:rPr lang="tr-TR" sz="2100" dirty="0" err="1">
                <a:latin typeface="+mj-lt"/>
                <a:cs typeface="Calibri"/>
              </a:rPr>
              <a:t>romatizmal</a:t>
            </a:r>
            <a:r>
              <a:rPr lang="tr-TR" sz="2100" dirty="0">
                <a:latin typeface="+mj-lt"/>
                <a:cs typeface="Calibri"/>
              </a:rPr>
              <a:t> ilaçlar %8,6</a:t>
            </a:r>
          </a:p>
          <a:p>
            <a:pPr lvl="1"/>
            <a:r>
              <a:rPr lang="tr-TR" sz="2100" dirty="0">
                <a:latin typeface="+mj-lt"/>
                <a:cs typeface="Calibri"/>
              </a:rPr>
              <a:t>Vitaminler %7,3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CE24A51-7C95-48AA-B657-5E099DC62E0A}"/>
              </a:ext>
            </a:extLst>
          </p:cNvPr>
          <p:cNvSpPr txBox="1"/>
          <p:nvPr/>
        </p:nvSpPr>
        <p:spPr>
          <a:xfrm>
            <a:off x="3733800" y="6324600"/>
            <a:ext cx="53931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200" dirty="0"/>
              <a:t>http://www.saglik.gov.tr/TR/belge/1-7771/akilci-ilac-kullanimi.html</a:t>
            </a:r>
          </a:p>
        </p:txBody>
      </p:sp>
    </p:spTree>
    <p:extLst>
      <p:ext uri="{BB962C8B-B14F-4D97-AF65-F5344CB8AC3E}">
        <p14:creationId xmlns:p14="http://schemas.microsoft.com/office/powerpoint/2010/main" val="341721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19"/>
    </mc:Choice>
    <mc:Fallback xmlns="">
      <p:transition spd="slow" advTm="2721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516B00-93C7-4A9C-A757-4AA30E95C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050240"/>
            <a:ext cx="6589199" cy="1280890"/>
          </a:xfrm>
        </p:spPr>
        <p:txBody>
          <a:bodyPr/>
          <a:lstStyle/>
          <a:p>
            <a:r>
              <a:rPr lang="tr-TR" b="1" dirty="0"/>
              <a:t>Temel İlaç Listesi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66F71CD-8A18-4D7A-AE57-6F55E6CE8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1977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DSÖ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Temel İlaç Listesi’nin oluşturulması</a:t>
            </a:r>
          </a:p>
          <a:p>
            <a:endParaRPr lang="tr-TR" dirty="0"/>
          </a:p>
          <a:p>
            <a:r>
              <a:rPr lang="tr-TR" dirty="0"/>
              <a:t>Amaç </a:t>
            </a:r>
            <a:r>
              <a:rPr lang="tr-TR" dirty="0">
                <a:sym typeface="Wingdings" panose="05000000000000000000" pitchFamily="2" charset="2"/>
              </a:rPr>
              <a:t> a</a:t>
            </a:r>
            <a:r>
              <a:rPr lang="tr-TR" dirty="0"/>
              <a:t>kılcı ilaç kullanımına ilişkin çalışmaların derlenmesi ve  ülkelerin ihtiyaçlarına, önceliklerine ve kaynaklarına  uygun stratejik planlar haline getirilmesi için geniş  kapsamlı ulusal politikalar belirlenmesi ve hayata geçirilebilmesi</a:t>
            </a:r>
          </a:p>
        </p:txBody>
      </p:sp>
    </p:spTree>
    <p:extLst>
      <p:ext uri="{BB962C8B-B14F-4D97-AF65-F5344CB8AC3E}">
        <p14:creationId xmlns:p14="http://schemas.microsoft.com/office/powerpoint/2010/main" val="209861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95"/>
    </mc:Choice>
    <mc:Fallback xmlns="">
      <p:transition spd="slow" advTm="26795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9FF3555-D12D-4E88-A381-15F2042A4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5600" y="1219200"/>
            <a:ext cx="6589199" cy="1280890"/>
          </a:xfrm>
        </p:spPr>
        <p:txBody>
          <a:bodyPr/>
          <a:lstStyle/>
          <a:p>
            <a:r>
              <a:rPr lang="tr-TR" b="1" dirty="0" smtClean="0"/>
              <a:t>Ülkemizdeki </a:t>
            </a:r>
            <a:r>
              <a:rPr lang="tr-TR" b="1" dirty="0"/>
              <a:t>Durum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CE82B63-A713-4D75-9CF8-4BFCD3BAF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1992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Sağlık Bakanlığı’nda ilk çalışmalar başlatılmıştır.</a:t>
            </a:r>
          </a:p>
          <a:p>
            <a:endParaRPr lang="tr-TR" dirty="0"/>
          </a:p>
          <a:p>
            <a:r>
              <a:rPr lang="tr-TR" dirty="0"/>
              <a:t>12 Ekim 2010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tr-TR" dirty="0"/>
              <a:t> Sağlık Bakanlığı İlaç ve Eczacılık  Genel Müdürlüğü bünyesinde “Akılcı İlaç Kullanımı Şube  Müdürlüğü” kurulmuştur.</a:t>
            </a:r>
          </a:p>
          <a:p>
            <a:endParaRPr lang="tr-TR" dirty="0"/>
          </a:p>
          <a:p>
            <a:r>
              <a:rPr lang="tr-TR" dirty="0"/>
              <a:t>2012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tr-TR" dirty="0"/>
              <a:t> Türkiye İlaç ve Tıbbi Cihaz Kurumu Bünyesinde “Akılcı İlaç Kullanımı,  İlaç Tedarik Yönetimi ve Tanıtım Dairesi” kurulmuştur.</a:t>
            </a:r>
          </a:p>
          <a:p>
            <a:pPr lvl="1"/>
            <a:r>
              <a:rPr lang="tr-TR" dirty="0"/>
              <a:t>Koordinasyonu sağlamak amacıyla 81 ilde, İl Sağlık Müdürlükleri’nde Akılcı İlaç  Kullanımı İl Temsilcisi belirlenmiştir.</a:t>
            </a:r>
          </a:p>
          <a:p>
            <a:pPr lvl="1"/>
            <a:r>
              <a:rPr lang="tr-TR" dirty="0"/>
              <a:t>Akılcı İlaç Kullanımı Ekipleri oluşturulmuştur.</a:t>
            </a:r>
          </a:p>
          <a:p>
            <a:pPr lvl="1"/>
            <a:r>
              <a:rPr lang="tr-TR" dirty="0"/>
              <a:t>Akılcı İlaç Kullanımı Ulusal Eylem Planı (2014-17) hazırlanmıştır.</a:t>
            </a:r>
          </a:p>
        </p:txBody>
      </p:sp>
    </p:spTree>
    <p:extLst>
      <p:ext uri="{BB962C8B-B14F-4D97-AF65-F5344CB8AC3E}">
        <p14:creationId xmlns:p14="http://schemas.microsoft.com/office/powerpoint/2010/main" val="67839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12"/>
    </mc:Choice>
    <mc:Fallback xmlns="">
      <p:transition spd="slow" advTm="34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E34F3C5-82FE-432C-A5EF-58995BBC3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737" y="1143000"/>
            <a:ext cx="8058150" cy="1325563"/>
          </a:xfrm>
        </p:spPr>
        <p:txBody>
          <a:bodyPr>
            <a:normAutofit/>
          </a:bodyPr>
          <a:lstStyle/>
          <a:p>
            <a:r>
              <a:rPr lang="tr-TR" sz="3000" b="1" dirty="0"/>
              <a:t>Hekimler</a:t>
            </a:r>
            <a:r>
              <a:rPr lang="tr-TR" sz="3000" b="1" spc="5" dirty="0"/>
              <a:t> </a:t>
            </a:r>
            <a:r>
              <a:rPr lang="tr-TR" sz="3000" b="1" dirty="0"/>
              <a:t>için Ulusal </a:t>
            </a:r>
            <a:r>
              <a:rPr lang="tr-TR" sz="3000" b="1" spc="-20" dirty="0"/>
              <a:t>Eylem </a:t>
            </a:r>
            <a:r>
              <a:rPr lang="tr-TR" sz="3000" b="1" spc="-5" dirty="0"/>
              <a:t>Planı (2014-17)</a:t>
            </a:r>
            <a:endParaRPr lang="tr-TR" sz="3000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3B6ADC8-C401-4CC2-BFA2-8B5EFF577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818" y="2007248"/>
            <a:ext cx="7391400" cy="4351338"/>
          </a:xfrm>
        </p:spPr>
        <p:txBody>
          <a:bodyPr/>
          <a:lstStyle/>
          <a:p>
            <a:r>
              <a:rPr lang="tr-TR" dirty="0"/>
              <a:t>Tıp ve Diş hekimliği eğitim müfredatına </a:t>
            </a:r>
            <a:r>
              <a:rPr lang="tr-TR" dirty="0" err="1" smtClean="0"/>
              <a:t>AİK’nin</a:t>
            </a:r>
            <a:r>
              <a:rPr lang="tr-TR" dirty="0" smtClean="0"/>
              <a:t> </a:t>
            </a:r>
            <a:r>
              <a:rPr lang="tr-TR" dirty="0"/>
              <a:t>eklenmesi,</a:t>
            </a:r>
          </a:p>
          <a:p>
            <a:r>
              <a:rPr lang="tr-TR" dirty="0"/>
              <a:t>Asistan hekimlerin uzmanlık eğitim müfredatına </a:t>
            </a:r>
            <a:r>
              <a:rPr lang="tr-TR" dirty="0" err="1" smtClean="0"/>
              <a:t>AİK’nin</a:t>
            </a:r>
            <a:r>
              <a:rPr lang="tr-TR" dirty="0" smtClean="0"/>
              <a:t> </a:t>
            </a:r>
            <a:r>
              <a:rPr lang="tr-TR" dirty="0"/>
              <a:t>eklenmesi,</a:t>
            </a:r>
          </a:p>
          <a:p>
            <a:r>
              <a:rPr lang="tr-TR" dirty="0"/>
              <a:t>Aile hekimleri için uzaktan eğitim programında bu konuya yer verilmesi</a:t>
            </a:r>
          </a:p>
          <a:p>
            <a:r>
              <a:rPr lang="tr-TR" dirty="0"/>
              <a:t>Konunun bilimsel toplantılarda işlenmesi,</a:t>
            </a:r>
          </a:p>
          <a:p>
            <a:r>
              <a:rPr lang="tr-TR" dirty="0"/>
              <a:t>AİK konusunda konuşmacı ve eğitici havuzunun oluşturulması,</a:t>
            </a:r>
          </a:p>
          <a:p>
            <a:r>
              <a:rPr lang="tr-TR" dirty="0"/>
              <a:t>Reçete bildirim sisteminin işlerliğinin artırılması,</a:t>
            </a:r>
          </a:p>
          <a:p>
            <a:r>
              <a:rPr lang="tr-TR" dirty="0"/>
              <a:t>E-reçete sistemi ile koordineli çalışan, ilaçların yan etkileri ve ilaç etkileşimleri  ile ilgili uyarı verebilen bir sistemin oluşturulması</a:t>
            </a:r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83D9CE2-27A7-4676-895D-3FB48B1B1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6358586"/>
            <a:ext cx="3411120" cy="43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4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19"/>
    </mc:Choice>
    <mc:Fallback xmlns="">
      <p:transition spd="slow" advTm="29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763D5AD-5607-492B-97BC-37C39FAF0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025" y="874561"/>
            <a:ext cx="6589199" cy="1280890"/>
          </a:xfrm>
        </p:spPr>
        <p:txBody>
          <a:bodyPr/>
          <a:lstStyle/>
          <a:p>
            <a:r>
              <a:rPr lang="tr-TR" b="1" dirty="0"/>
              <a:t>İlkeler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9BBC3F2-7185-4AEA-9C80-830774AFB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Etkililik</a:t>
            </a:r>
          </a:p>
          <a:p>
            <a:r>
              <a:rPr lang="tr-TR" dirty="0"/>
              <a:t>Güvenlilik</a:t>
            </a:r>
          </a:p>
          <a:p>
            <a:r>
              <a:rPr lang="tr-TR" dirty="0"/>
              <a:t>Uygunluk</a:t>
            </a:r>
          </a:p>
          <a:p>
            <a:r>
              <a:rPr lang="tr-TR" dirty="0"/>
              <a:t>Maliyet</a:t>
            </a:r>
          </a:p>
        </p:txBody>
      </p:sp>
    </p:spTree>
    <p:extLst>
      <p:ext uri="{BB962C8B-B14F-4D97-AF65-F5344CB8AC3E}">
        <p14:creationId xmlns:p14="http://schemas.microsoft.com/office/powerpoint/2010/main" val="135578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9"/>
    </mc:Choice>
    <mc:Fallback xmlns="">
      <p:transition spd="slow" advTm="7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24AE780-C256-4037-B63D-717E071B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865462"/>
            <a:ext cx="7886700" cy="646332"/>
          </a:xfrm>
        </p:spPr>
        <p:txBody>
          <a:bodyPr>
            <a:normAutofit/>
          </a:bodyPr>
          <a:lstStyle/>
          <a:p>
            <a:pPr algn="ctr"/>
            <a:r>
              <a:rPr lang="tr-TR" sz="3000" b="1" dirty="0"/>
              <a:t>Akılcı</a:t>
            </a:r>
            <a:r>
              <a:rPr lang="tr-TR" sz="3000" b="1" spc="-30" dirty="0"/>
              <a:t> </a:t>
            </a:r>
            <a:r>
              <a:rPr lang="tr-TR" sz="3000" b="1" dirty="0"/>
              <a:t>İlaç</a:t>
            </a:r>
            <a:r>
              <a:rPr lang="tr-TR" sz="3000" b="1" spc="-20" dirty="0"/>
              <a:t> </a:t>
            </a:r>
            <a:r>
              <a:rPr lang="tr-TR" sz="3000" b="1" spc="-5" dirty="0"/>
              <a:t>Kullanım</a:t>
            </a:r>
            <a:r>
              <a:rPr lang="tr-TR" sz="3000" b="1" spc="-25" dirty="0"/>
              <a:t> </a:t>
            </a:r>
            <a:r>
              <a:rPr lang="tr-TR" sz="3000" b="1" spc="-15" dirty="0"/>
              <a:t>İlkeleri</a:t>
            </a:r>
            <a:endParaRPr lang="tr-TR" sz="3000" b="1"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3BFB7D4A-BC71-40FD-8686-DB558A5FF872}"/>
              </a:ext>
            </a:extLst>
          </p:cNvPr>
          <p:cNvSpPr txBox="1"/>
          <p:nvPr/>
        </p:nvSpPr>
        <p:spPr>
          <a:xfrm>
            <a:off x="366553" y="1600200"/>
            <a:ext cx="4151948" cy="953466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marL="1905" algn="ctr">
              <a:spcBef>
                <a:spcPts val="235"/>
              </a:spcBef>
            </a:pPr>
            <a:r>
              <a:rPr sz="2000" b="1" u="heavy" spc="-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Doğru</a:t>
            </a:r>
            <a:r>
              <a:rPr sz="2000" b="1" u="heavy" spc="-2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 </a:t>
            </a:r>
            <a:r>
              <a:rPr sz="2000" b="1" u="heavy" spc="-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endikasyon/Doğru</a:t>
            </a:r>
            <a:r>
              <a:rPr sz="2000" b="1" u="heavy" spc="-2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 </a:t>
            </a:r>
            <a:r>
              <a:rPr sz="2000" b="1" u="heavy" spc="-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ilaç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algn="ctr"/>
            <a:r>
              <a:rPr sz="2000" b="1" dirty="0">
                <a:solidFill>
                  <a:prstClr val="black"/>
                </a:solidFill>
                <a:cs typeface="Calibri"/>
              </a:rPr>
              <a:t>Sadece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gerektiği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zaman</a:t>
            </a:r>
            <a:r>
              <a:rPr sz="2000" b="1" spc="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ve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20" dirty="0" err="1">
                <a:solidFill>
                  <a:prstClr val="black"/>
                </a:solidFill>
                <a:cs typeface="Calibri"/>
              </a:rPr>
              <a:t>gereken</a:t>
            </a:r>
            <a:r>
              <a:rPr sz="2000" b="1" spc="3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ila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ç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kullan</a:t>
            </a:r>
            <a:r>
              <a:rPr lang="tr-TR" sz="2000" b="1" spc="-5" dirty="0" err="1">
                <a:solidFill>
                  <a:prstClr val="black"/>
                </a:solidFill>
                <a:cs typeface="Calibri"/>
              </a:rPr>
              <a:t>ılmalı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1C25F07-7DF1-4242-B8EF-CDB1129C416F}"/>
              </a:ext>
            </a:extLst>
          </p:cNvPr>
          <p:cNvSpPr txBox="1"/>
          <p:nvPr/>
        </p:nvSpPr>
        <p:spPr>
          <a:xfrm>
            <a:off x="4851846" y="1600200"/>
            <a:ext cx="4012406" cy="953466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algn="ctr">
              <a:spcBef>
                <a:spcPts val="235"/>
              </a:spcBef>
            </a:pPr>
            <a:r>
              <a:rPr sz="2000" b="1" u="heavy" spc="-10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Uygun</a:t>
            </a:r>
            <a:r>
              <a:rPr sz="2000" b="1" u="heavy" spc="-1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 </a:t>
            </a:r>
            <a:r>
              <a:rPr sz="2000" b="1" u="heavy" spc="-10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doz/Uygun</a:t>
            </a:r>
            <a:r>
              <a:rPr sz="2000" b="1" u="heavy" spc="-3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 </a:t>
            </a:r>
            <a:r>
              <a:rPr sz="2000" b="1" u="heavy" spc="-5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cs typeface="Calibri"/>
              </a:rPr>
              <a:t>süre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2540" algn="ctr"/>
            <a:r>
              <a:rPr sz="2000" b="1" spc="-5" dirty="0" err="1">
                <a:solidFill>
                  <a:prstClr val="black"/>
                </a:solidFill>
                <a:cs typeface="Calibri"/>
              </a:rPr>
              <a:t>Doğru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ila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ç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en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etkin doz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ve</a:t>
            </a:r>
            <a:r>
              <a:rPr sz="2000" b="1" spc="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süre </a:t>
            </a:r>
            <a:r>
              <a:rPr sz="2000" b="1" dirty="0" err="1">
                <a:solidFill>
                  <a:prstClr val="black"/>
                </a:solidFill>
                <a:cs typeface="Calibri"/>
              </a:rPr>
              <a:t>ile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kullan</a:t>
            </a:r>
            <a:r>
              <a:rPr lang="tr-TR" sz="2000" b="1" spc="-5" dirty="0" err="1">
                <a:solidFill>
                  <a:prstClr val="black"/>
                </a:solidFill>
                <a:cs typeface="Calibri"/>
              </a:rPr>
              <a:t>ılmalı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0A6DF0C-60AC-4585-9066-C36A5FC0C2DF}"/>
              </a:ext>
            </a:extLst>
          </p:cNvPr>
          <p:cNvSpPr txBox="1"/>
          <p:nvPr/>
        </p:nvSpPr>
        <p:spPr>
          <a:xfrm>
            <a:off x="371772" y="3930381"/>
            <a:ext cx="3590628" cy="645690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marL="91440" algn="ctr">
              <a:spcBef>
                <a:spcPts val="235"/>
              </a:spcBef>
            </a:pPr>
            <a:r>
              <a:rPr sz="2000" b="1" spc="-5" dirty="0">
                <a:solidFill>
                  <a:prstClr val="black"/>
                </a:solidFill>
                <a:cs typeface="Calibri"/>
              </a:rPr>
              <a:t>Etkinliği</a:t>
            </a:r>
            <a:r>
              <a:rPr sz="2000" b="1" spc="-3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en çok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 err="1">
                <a:solidFill>
                  <a:prstClr val="black"/>
                </a:solidFill>
                <a:cs typeface="Calibri"/>
              </a:rPr>
              <a:t>gösterilen</a:t>
            </a:r>
            <a:r>
              <a:rPr sz="2000" b="1" spc="-2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ila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ç seçilmeli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8771813-84C6-4505-AC40-541CD1F2739C}"/>
              </a:ext>
            </a:extLst>
          </p:cNvPr>
          <p:cNvSpPr txBox="1"/>
          <p:nvPr/>
        </p:nvSpPr>
        <p:spPr>
          <a:xfrm>
            <a:off x="366553" y="2935266"/>
            <a:ext cx="8497699" cy="646331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algn="ctr">
              <a:spcBef>
                <a:spcPts val="240"/>
              </a:spcBef>
            </a:pPr>
            <a:r>
              <a:rPr sz="2000" b="1" spc="-5" dirty="0">
                <a:solidFill>
                  <a:prstClr val="black"/>
                </a:solidFill>
                <a:cs typeface="Calibri"/>
              </a:rPr>
              <a:t>Etkinliği</a:t>
            </a:r>
            <a:r>
              <a:rPr sz="2000" b="1" spc="-4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 err="1">
                <a:solidFill>
                  <a:prstClr val="black"/>
                </a:solidFill>
                <a:cs typeface="Calibri"/>
              </a:rPr>
              <a:t>ve</a:t>
            </a:r>
            <a:r>
              <a:rPr sz="2000" b="1" spc="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güveni</a:t>
            </a:r>
            <a:r>
              <a:rPr lang="tr-TR" sz="2000" b="1" spc="-5" dirty="0" err="1">
                <a:solidFill>
                  <a:prstClr val="black"/>
                </a:solidFill>
                <a:cs typeface="Calibri"/>
              </a:rPr>
              <a:t>li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rli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k açısından</a:t>
            </a:r>
            <a:r>
              <a:rPr sz="2000" b="1" spc="-3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eşdeğer</a:t>
            </a:r>
            <a:r>
              <a:rPr sz="2000" b="1" spc="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ilaçlar</a:t>
            </a:r>
            <a:r>
              <a:rPr sz="2000" b="1" spc="-2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içinde</a:t>
            </a:r>
            <a:r>
              <a:rPr sz="2000" b="1" spc="-2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en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az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yan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" algn="ctr"/>
            <a:r>
              <a:rPr sz="2000" b="1" spc="-5" dirty="0" err="1">
                <a:solidFill>
                  <a:prstClr val="black"/>
                </a:solidFill>
                <a:cs typeface="Calibri"/>
              </a:rPr>
              <a:t>etki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l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i</a:t>
            </a:r>
            <a:r>
              <a:rPr sz="2000" b="1" spc="-2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5" dirty="0">
                <a:solidFill>
                  <a:prstClr val="black"/>
                </a:solidFill>
                <a:cs typeface="Calibri"/>
              </a:rPr>
              <a:t>ve</a:t>
            </a:r>
            <a:r>
              <a:rPr sz="2000" b="1" spc="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en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 err="1">
                <a:solidFill>
                  <a:prstClr val="black"/>
                </a:solidFill>
                <a:cs typeface="Calibri"/>
              </a:rPr>
              <a:t>ucuz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dirty="0" err="1">
                <a:solidFill>
                  <a:prstClr val="black"/>
                </a:solidFill>
                <a:cs typeface="Calibri"/>
              </a:rPr>
              <a:t>olan</a:t>
            </a:r>
            <a:r>
              <a:rPr sz="2000" b="1" spc="-3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 err="1">
                <a:solidFill>
                  <a:prstClr val="black"/>
                </a:solidFill>
                <a:cs typeface="Calibri"/>
              </a:rPr>
              <a:t>seç</a:t>
            </a:r>
            <a:r>
              <a:rPr lang="tr-TR" sz="2000" b="1" spc="-5" dirty="0">
                <a:solidFill>
                  <a:prstClr val="black"/>
                </a:solidFill>
                <a:cs typeface="Calibri"/>
              </a:rPr>
              <a:t>ilmeli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AAB159AD-8C2C-4E55-9D99-288A630067C4}"/>
              </a:ext>
            </a:extLst>
          </p:cNvPr>
          <p:cNvSpPr txBox="1"/>
          <p:nvPr/>
        </p:nvSpPr>
        <p:spPr>
          <a:xfrm>
            <a:off x="4843495" y="3929740"/>
            <a:ext cx="4020758" cy="646331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91440" algn="ctr">
              <a:spcBef>
                <a:spcPts val="240"/>
              </a:spcBef>
            </a:pPr>
            <a:r>
              <a:rPr sz="2000" b="1" spc="-10" dirty="0">
                <a:solidFill>
                  <a:prstClr val="black"/>
                </a:solidFill>
                <a:cs typeface="Calibri"/>
              </a:rPr>
              <a:t>Gerekmedikçe</a:t>
            </a:r>
            <a:r>
              <a:rPr sz="2000" b="1" spc="1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 err="1">
                <a:solidFill>
                  <a:prstClr val="black"/>
                </a:solidFill>
                <a:cs typeface="Calibri"/>
              </a:rPr>
              <a:t>kombinasyonlardan</a:t>
            </a:r>
            <a:r>
              <a:rPr sz="2000" b="1" spc="-3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10" dirty="0" err="1">
                <a:solidFill>
                  <a:prstClr val="black"/>
                </a:solidFill>
                <a:cs typeface="Calibri"/>
              </a:rPr>
              <a:t>kaçın</a:t>
            </a:r>
            <a:r>
              <a:rPr lang="tr-TR" sz="2000" b="1" spc="-10" dirty="0" err="1">
                <a:solidFill>
                  <a:prstClr val="black"/>
                </a:solidFill>
                <a:cs typeface="Calibri"/>
              </a:rPr>
              <a:t>ılmalı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2844BB96-CA9D-45C0-8E1A-B2035FC278AF}"/>
              </a:ext>
            </a:extLst>
          </p:cNvPr>
          <p:cNvSpPr txBox="1"/>
          <p:nvPr/>
        </p:nvSpPr>
        <p:spPr>
          <a:xfrm>
            <a:off x="366553" y="4875104"/>
            <a:ext cx="8497699" cy="1467068"/>
          </a:xfrm>
          <a:prstGeom prst="rect">
            <a:avLst/>
          </a:prstGeom>
          <a:solidFill>
            <a:srgbClr val="ECECEC"/>
          </a:solidFill>
          <a:ln w="38100">
            <a:solidFill>
              <a:srgbClr val="001F5F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algn="ctr">
              <a:spcBef>
                <a:spcPts val="240"/>
              </a:spcBef>
            </a:pPr>
            <a:r>
              <a:rPr lang="tr-TR" b="1" spc="-5" dirty="0">
                <a:solidFill>
                  <a:prstClr val="black"/>
                </a:solidFill>
                <a:cs typeface="Calibri"/>
              </a:rPr>
              <a:t>Hasta bir bütün olarak değerlendirilerek tüm sistemleri göz önünde bulundurulmalı,</a:t>
            </a:r>
          </a:p>
          <a:p>
            <a:pPr algn="ctr">
              <a:spcBef>
                <a:spcPts val="240"/>
              </a:spcBef>
            </a:pPr>
            <a:endParaRPr lang="tr-TR" b="1" spc="-5" dirty="0" smtClean="0">
              <a:solidFill>
                <a:prstClr val="black"/>
              </a:solidFill>
              <a:cs typeface="Calibri"/>
            </a:endParaRPr>
          </a:p>
          <a:p>
            <a:pPr algn="ctr">
              <a:spcBef>
                <a:spcPts val="240"/>
              </a:spcBef>
            </a:pPr>
            <a:r>
              <a:rPr lang="tr-TR" b="1" spc="-5" dirty="0" smtClean="0">
                <a:solidFill>
                  <a:prstClr val="black"/>
                </a:solidFill>
                <a:cs typeface="Calibri"/>
              </a:rPr>
              <a:t>Tedavi </a:t>
            </a:r>
            <a:r>
              <a:rPr lang="tr-TR" b="1" spc="-5" dirty="0">
                <a:solidFill>
                  <a:prstClr val="black"/>
                </a:solidFill>
                <a:cs typeface="Calibri"/>
              </a:rPr>
              <a:t>sürecinde yeterli sıklıkla izlenmeli ve ilacın etkinliği değerlendirilmelidir.</a:t>
            </a:r>
          </a:p>
        </p:txBody>
      </p:sp>
    </p:spTree>
    <p:extLst>
      <p:ext uri="{BB962C8B-B14F-4D97-AF65-F5344CB8AC3E}">
        <p14:creationId xmlns:p14="http://schemas.microsoft.com/office/powerpoint/2010/main" val="30117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63"/>
    </mc:Choice>
    <mc:Fallback xmlns="">
      <p:transition spd="slow" advTm="35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A98BF3-2A76-4D9A-A46A-226A5067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5600" y="865462"/>
            <a:ext cx="6589199" cy="1280890"/>
          </a:xfrm>
        </p:spPr>
        <p:txBody>
          <a:bodyPr/>
          <a:lstStyle/>
          <a:p>
            <a:r>
              <a:rPr lang="tr-TR" b="1" dirty="0"/>
              <a:t>İlaç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D1C592C-6C4F-45BD-842C-D1221487A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2415" y="1796051"/>
            <a:ext cx="6591985" cy="3777622"/>
          </a:xfrm>
        </p:spPr>
        <p:txBody>
          <a:bodyPr/>
          <a:lstStyle/>
          <a:p>
            <a:r>
              <a:rPr lang="tr-TR" sz="2400" spc="-10" dirty="0">
                <a:latin typeface="Calibri"/>
                <a:cs typeface="Calibri"/>
              </a:rPr>
              <a:t>Fizyolojik </a:t>
            </a:r>
            <a:r>
              <a:rPr lang="tr-TR" sz="2400" spc="-5" dirty="0">
                <a:latin typeface="Calibri"/>
                <a:cs typeface="Calibri"/>
              </a:rPr>
              <a:t>sistemleri </a:t>
            </a:r>
            <a:r>
              <a:rPr lang="tr-TR" sz="2400" spc="-20" dirty="0">
                <a:latin typeface="Calibri"/>
                <a:cs typeface="Calibri"/>
              </a:rPr>
              <a:t>veya </a:t>
            </a:r>
            <a:r>
              <a:rPr lang="tr-TR" sz="2400" spc="-10" dirty="0">
                <a:latin typeface="Calibri"/>
                <a:cs typeface="Calibri"/>
              </a:rPr>
              <a:t>patolojik </a:t>
            </a:r>
            <a:r>
              <a:rPr lang="tr-TR" sz="2400" spc="-5" dirty="0">
                <a:latin typeface="Calibri"/>
                <a:cs typeface="Calibri"/>
              </a:rPr>
              <a:t>durumları,  kullanıcının </a:t>
            </a:r>
            <a:r>
              <a:rPr lang="tr-TR" sz="2400" spc="-15" dirty="0">
                <a:latin typeface="Calibri"/>
                <a:cs typeface="Calibri"/>
              </a:rPr>
              <a:t>yararı </a:t>
            </a:r>
            <a:r>
              <a:rPr lang="tr-TR" sz="2400" dirty="0">
                <a:latin typeface="Calibri"/>
                <a:cs typeface="Calibri"/>
              </a:rPr>
              <a:t>için </a:t>
            </a:r>
            <a:r>
              <a:rPr lang="tr-TR" sz="2400" spc="-5" dirty="0">
                <a:latin typeface="Calibri"/>
                <a:cs typeface="Calibri"/>
              </a:rPr>
              <a:t>değiştirmek </a:t>
            </a:r>
            <a:r>
              <a:rPr lang="tr-TR" sz="2400" spc="-20" dirty="0">
                <a:latin typeface="Calibri"/>
                <a:cs typeface="Calibri"/>
              </a:rPr>
              <a:t>veya </a:t>
            </a:r>
            <a:r>
              <a:rPr lang="tr-TR" sz="2400" dirty="0">
                <a:latin typeface="Calibri"/>
                <a:cs typeface="Calibri"/>
              </a:rPr>
              <a:t>incelemek  amacıyla </a:t>
            </a:r>
            <a:r>
              <a:rPr lang="tr-TR" sz="2400" spc="-10" dirty="0">
                <a:latin typeface="Calibri"/>
                <a:cs typeface="Calibri"/>
              </a:rPr>
              <a:t>kullanılan </a:t>
            </a:r>
            <a:r>
              <a:rPr lang="tr-TR" sz="2400" spc="-20" dirty="0">
                <a:latin typeface="Calibri"/>
                <a:cs typeface="Calibri"/>
              </a:rPr>
              <a:t>veya </a:t>
            </a:r>
            <a:r>
              <a:rPr lang="tr-TR" sz="2400" spc="-10" dirty="0">
                <a:latin typeface="Calibri"/>
                <a:cs typeface="Calibri"/>
              </a:rPr>
              <a:t>kullanılması </a:t>
            </a:r>
            <a:r>
              <a:rPr lang="tr-TR" sz="2400" spc="-5" dirty="0">
                <a:latin typeface="Calibri"/>
                <a:cs typeface="Calibri"/>
              </a:rPr>
              <a:t>öngörülen bir  </a:t>
            </a:r>
            <a:r>
              <a:rPr lang="tr-TR" sz="2400" dirty="0">
                <a:latin typeface="Calibri"/>
                <a:cs typeface="Calibri"/>
              </a:rPr>
              <a:t>madde </a:t>
            </a:r>
            <a:r>
              <a:rPr lang="tr-TR" sz="2400" spc="-20" dirty="0">
                <a:latin typeface="Calibri"/>
                <a:cs typeface="Calibri"/>
              </a:rPr>
              <a:t>ya </a:t>
            </a:r>
            <a:r>
              <a:rPr lang="tr-TR" sz="2400" dirty="0">
                <a:latin typeface="Calibri"/>
                <a:cs typeface="Calibri"/>
              </a:rPr>
              <a:t>da</a:t>
            </a:r>
            <a:r>
              <a:rPr lang="tr-TR" sz="2400" spc="-25" dirty="0">
                <a:latin typeface="Calibri"/>
                <a:cs typeface="Calibri"/>
              </a:rPr>
              <a:t> </a:t>
            </a:r>
            <a:r>
              <a:rPr lang="tr-TR" sz="2400" spc="-5" dirty="0" smtClean="0">
                <a:latin typeface="Calibri"/>
                <a:cs typeface="Calibri"/>
              </a:rPr>
              <a:t>ürün</a:t>
            </a:r>
            <a:endParaRPr lang="tr-TR" sz="2400" spc="-5" dirty="0">
              <a:latin typeface="Calibri"/>
              <a:cs typeface="Calibri"/>
            </a:endParaRPr>
          </a:p>
          <a:p>
            <a:r>
              <a:rPr lang="tr-TR" sz="2400" spc="-5" dirty="0">
                <a:latin typeface="Calibri"/>
                <a:cs typeface="Calibri"/>
              </a:rPr>
              <a:t>Son yüzyılda yaşanan gelişmelere </a:t>
            </a:r>
            <a:r>
              <a:rPr lang="tr-TR" sz="2400" spc="-10" dirty="0">
                <a:latin typeface="Calibri"/>
                <a:cs typeface="Calibri"/>
              </a:rPr>
              <a:t>paralel olarak  </a:t>
            </a:r>
            <a:r>
              <a:rPr lang="tr-TR" sz="2400" spc="-5" dirty="0">
                <a:latin typeface="Calibri"/>
                <a:cs typeface="Calibri"/>
              </a:rPr>
              <a:t>hastalıkların </a:t>
            </a:r>
            <a:r>
              <a:rPr lang="tr-TR" sz="2400" spc="-10" dirty="0">
                <a:latin typeface="Calibri"/>
                <a:cs typeface="Calibri"/>
              </a:rPr>
              <a:t>tanı </a:t>
            </a:r>
            <a:r>
              <a:rPr lang="tr-TR" sz="2400" spc="-15" dirty="0">
                <a:latin typeface="Calibri"/>
                <a:cs typeface="Calibri"/>
              </a:rPr>
              <a:t>ve </a:t>
            </a:r>
            <a:r>
              <a:rPr lang="tr-TR" sz="2400" spc="-5" dirty="0">
                <a:latin typeface="Calibri"/>
                <a:cs typeface="Calibri"/>
              </a:rPr>
              <a:t>tedavisinde kullanılan </a:t>
            </a:r>
            <a:r>
              <a:rPr lang="tr-TR" sz="2400" dirty="0">
                <a:latin typeface="Calibri"/>
                <a:cs typeface="Calibri"/>
              </a:rPr>
              <a:t>ilaç </a:t>
            </a:r>
            <a:r>
              <a:rPr lang="tr-TR" sz="2400" spc="-15" dirty="0">
                <a:latin typeface="Calibri"/>
                <a:cs typeface="Calibri"/>
              </a:rPr>
              <a:t>sayısı ve  </a:t>
            </a:r>
            <a:r>
              <a:rPr lang="tr-TR" sz="2400" dirty="0">
                <a:latin typeface="Calibri"/>
                <a:cs typeface="Calibri"/>
              </a:rPr>
              <a:t>çeşitliği </a:t>
            </a:r>
            <a:r>
              <a:rPr lang="tr-TR" sz="2400" spc="-5" dirty="0">
                <a:latin typeface="Calibri"/>
                <a:cs typeface="Calibri"/>
              </a:rPr>
              <a:t>hızla </a:t>
            </a:r>
            <a:r>
              <a:rPr lang="tr-TR" sz="2400" dirty="0">
                <a:latin typeface="Calibri"/>
                <a:cs typeface="Calibri"/>
              </a:rPr>
              <a:t>artmıştır.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724400"/>
            <a:ext cx="2868357" cy="191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9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31"/>
    </mc:Choice>
    <mc:Fallback xmlns="">
      <p:transition spd="slow" advTm="159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834085F-02CD-4FDE-893F-196955B8E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Sonuç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9A0C3A3-C750-4CC1-BF67-26C7A99C6C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Kullanılan ilacın özellikleri iyi bilinmeli,</a:t>
            </a:r>
          </a:p>
          <a:p>
            <a:r>
              <a:rPr lang="tr-TR" dirty="0"/>
              <a:t>Hastada uygunluğu iyi değerlendirilmeli,</a:t>
            </a:r>
          </a:p>
          <a:p>
            <a:r>
              <a:rPr lang="tr-TR" dirty="0"/>
              <a:t>Tedavi iyi anlatılmalı ve iyi izlenmelidir.</a:t>
            </a:r>
          </a:p>
          <a:p>
            <a:endParaRPr lang="tr-TR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7C7AC79-1778-477A-84CC-39C35403FA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5" t="20611" r="12121" b="21680"/>
          <a:stretch/>
        </p:blipFill>
        <p:spPr bwMode="auto">
          <a:xfrm>
            <a:off x="2590801" y="3733800"/>
            <a:ext cx="38862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7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8"/>
    </mc:Choice>
    <mc:Fallback xmlns="">
      <p:transition spd="slow" advTm="14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D0E280-7679-47FA-92F1-6FE4AC375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865462"/>
            <a:ext cx="6589199" cy="1280890"/>
          </a:xfrm>
        </p:spPr>
        <p:txBody>
          <a:bodyPr/>
          <a:lstStyle/>
          <a:p>
            <a:r>
              <a:rPr lang="tr-TR" b="1" dirty="0"/>
              <a:t>İlaçların Gelişimi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8FEBFE1-AA4E-466E-BC42-6FB6DD5B0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1890’lar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 err="1">
                <a:sym typeface="Wingdings" panose="05000000000000000000" pitchFamily="2" charset="2"/>
              </a:rPr>
              <a:t>a</a:t>
            </a:r>
            <a:r>
              <a:rPr lang="tr-TR" dirty="0" err="1"/>
              <a:t>setil</a:t>
            </a:r>
            <a:r>
              <a:rPr lang="tr-TR" dirty="0"/>
              <a:t> salisilik asidin keşfi</a:t>
            </a:r>
          </a:p>
          <a:p>
            <a:pPr lvl="1"/>
            <a:r>
              <a:rPr lang="tr-TR" dirty="0"/>
              <a:t>Geniş çaplı ulaşılabilir ilk modern ilaç</a:t>
            </a:r>
          </a:p>
          <a:p>
            <a:r>
              <a:rPr lang="tr-TR" dirty="0"/>
              <a:t>1940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tr-TR" dirty="0"/>
              <a:t> ilk antibiyotik, ilk anti-</a:t>
            </a:r>
            <a:r>
              <a:rPr lang="tr-TR" dirty="0" err="1"/>
              <a:t>malaryal</a:t>
            </a:r>
            <a:r>
              <a:rPr lang="tr-TR" dirty="0"/>
              <a:t> ilaç ve ilk  tüberküloz ilacı,</a:t>
            </a:r>
          </a:p>
          <a:p>
            <a:r>
              <a:rPr lang="tr-TR" dirty="0"/>
              <a:t>1950-1960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tr-TR" dirty="0"/>
              <a:t> oral </a:t>
            </a:r>
            <a:r>
              <a:rPr lang="tr-TR" dirty="0" err="1"/>
              <a:t>kontraseptifler</a:t>
            </a:r>
            <a:r>
              <a:rPr lang="tr-TR" dirty="0"/>
              <a:t>, diyabet ilaçları, </a:t>
            </a:r>
            <a:r>
              <a:rPr lang="tr-TR" dirty="0" err="1"/>
              <a:t>mental</a:t>
            </a:r>
            <a:r>
              <a:rPr lang="tr-TR" dirty="0"/>
              <a:t>  hastalıklar, enfeksiyon hastalıkları, </a:t>
            </a:r>
            <a:r>
              <a:rPr lang="tr-TR" dirty="0" err="1"/>
              <a:t>kardiyovasküler</a:t>
            </a:r>
            <a:r>
              <a:rPr lang="tr-TR" dirty="0"/>
              <a:t> sistem  hastalıkları ve kanser hastalıklarının tedavisi</a:t>
            </a:r>
          </a:p>
          <a:p>
            <a:r>
              <a:rPr lang="tr-TR" dirty="0"/>
              <a:t>1970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tr-TR" dirty="0"/>
              <a:t> </a:t>
            </a:r>
            <a:r>
              <a:rPr lang="tr-TR" dirty="0" smtClean="0"/>
              <a:t>önemli hastalıkların nerdeyse tamamının tedavisinde </a:t>
            </a:r>
            <a:r>
              <a:rPr lang="tr-TR" dirty="0"/>
              <a:t>etkili ilaçlar mevcut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71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32"/>
    </mc:Choice>
    <mc:Fallback xmlns="">
      <p:transition spd="slow" advTm="31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95E56FD-0F1F-40E2-AD66-675232F66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865462"/>
            <a:ext cx="6589199" cy="1280890"/>
          </a:xfrm>
        </p:spPr>
        <p:txBody>
          <a:bodyPr/>
          <a:lstStyle/>
          <a:p>
            <a:r>
              <a:rPr lang="tr-TR" b="1" dirty="0"/>
              <a:t>İlaç Kullanımı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C6EC772-5D0A-48D6-9238-874846296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8003" y="1595140"/>
            <a:ext cx="3538907" cy="3777622"/>
          </a:xfrm>
        </p:spPr>
        <p:txBody>
          <a:bodyPr>
            <a:normAutofit/>
          </a:bodyPr>
          <a:lstStyle/>
          <a:p>
            <a:r>
              <a:rPr lang="tr-TR" dirty="0"/>
              <a:t>İlaç sayısı ve kullanımının giderek artmaktadır.</a:t>
            </a:r>
          </a:p>
          <a:p>
            <a:r>
              <a:rPr lang="tr-TR" dirty="0"/>
              <a:t>Mevcut ilaçlar ile ilgili deneyim ve bilgiler artmaktadır.</a:t>
            </a:r>
          </a:p>
          <a:p>
            <a:r>
              <a:rPr lang="tr-TR" dirty="0"/>
              <a:t>Yeni tedavi seçenekleri ortaya çıkmaktadır</a:t>
            </a:r>
            <a:r>
              <a:rPr lang="tr-TR" dirty="0" smtClean="0"/>
              <a:t>.</a:t>
            </a:r>
            <a:endParaRPr lang="tr-TR" dirty="0"/>
          </a:p>
          <a:p>
            <a:r>
              <a:rPr lang="tr-TR" dirty="0"/>
              <a:t>Hekimlerin ilaç kullanımı konusunda “akılcı”  (rasyonel) davranmaları gerekmektedir.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77319"/>
            <a:ext cx="4191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82"/>
    </mc:Choice>
    <mc:Fallback xmlns="">
      <p:transition spd="slow" advTm="17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AB252-428A-4195-8F15-9B4A2035C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415" y="901856"/>
            <a:ext cx="6589199" cy="1280890"/>
          </a:xfrm>
        </p:spPr>
        <p:txBody>
          <a:bodyPr/>
          <a:lstStyle/>
          <a:p>
            <a:r>
              <a:rPr lang="tr-TR" b="1" dirty="0"/>
              <a:t>Akılcı İlaç Kullanımı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2D1780C-569A-4A12-9D1E-81E62564F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DSÖ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1985, Nairobi Konferansı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Kişilerin ilaçları</a:t>
            </a:r>
          </a:p>
          <a:p>
            <a:pPr lvl="1"/>
            <a:r>
              <a:rPr lang="tr-TR" dirty="0" smtClean="0"/>
              <a:t>Klinik </a:t>
            </a:r>
            <a:r>
              <a:rPr lang="tr-TR" dirty="0"/>
              <a:t>gereksinimlere uygun biçimde,</a:t>
            </a:r>
          </a:p>
          <a:p>
            <a:pPr lvl="1"/>
            <a:r>
              <a:rPr lang="tr-TR" dirty="0"/>
              <a:t>Kişisel gereksinimi karşılayacak dozlarda,</a:t>
            </a:r>
          </a:p>
          <a:p>
            <a:pPr lvl="1"/>
            <a:r>
              <a:rPr lang="tr-TR" dirty="0"/>
              <a:t>Yeterli zaman diliminde,</a:t>
            </a:r>
          </a:p>
          <a:p>
            <a:pPr lvl="1"/>
            <a:r>
              <a:rPr lang="tr-TR" dirty="0"/>
              <a:t>Kendilerine</a:t>
            </a:r>
            <a:r>
              <a:rPr lang="tr-TR" dirty="0" smtClean="0"/>
              <a:t>/ topluma </a:t>
            </a:r>
            <a:r>
              <a:rPr lang="tr-TR" dirty="0"/>
              <a:t>en düşük maliyette,</a:t>
            </a:r>
          </a:p>
          <a:p>
            <a:pPr lvl="1"/>
            <a:r>
              <a:rPr lang="tr-TR" dirty="0"/>
              <a:t>Kolayca almaları için </a:t>
            </a:r>
          </a:p>
          <a:p>
            <a:pPr lvl="2"/>
            <a:r>
              <a:rPr lang="tr-TR" dirty="0" smtClean="0"/>
              <a:t>uyulması </a:t>
            </a:r>
            <a:r>
              <a:rPr lang="tr-TR" dirty="0"/>
              <a:t>gereken kurallar bütünüdür.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627C813-628F-49A9-AF09-5B71CEB7031D}"/>
              </a:ext>
            </a:extLst>
          </p:cNvPr>
          <p:cNvSpPr txBox="1"/>
          <p:nvPr/>
        </p:nvSpPr>
        <p:spPr>
          <a:xfrm>
            <a:off x="1942415" y="5726612"/>
            <a:ext cx="59823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Conference of Experts on the Rational Use of Drugs, World Health Organization, Nairobi, Kenya, WHO/CONRAD/WP/RI, (25-29.12.1985).</a:t>
            </a:r>
          </a:p>
        </p:txBody>
      </p:sp>
    </p:spTree>
    <p:extLst>
      <p:ext uri="{BB962C8B-B14F-4D97-AF65-F5344CB8AC3E}">
        <p14:creationId xmlns:p14="http://schemas.microsoft.com/office/powerpoint/2010/main" val="403554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44"/>
    </mc:Choice>
    <mc:Fallback xmlns="">
      <p:transition spd="slow" advTm="2134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92EE035-1612-4EDF-8118-FA8EFB8A3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990600"/>
            <a:ext cx="6589199" cy="1280890"/>
          </a:xfrm>
        </p:spPr>
        <p:txBody>
          <a:bodyPr/>
          <a:lstStyle/>
          <a:p>
            <a:r>
              <a:rPr lang="tr-TR" b="1" dirty="0"/>
              <a:t>Amaç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50B985C-87C8-4059-BFA8-2DF66EC5A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Sağlık hizmeti kalitesini artırmak</a:t>
            </a:r>
          </a:p>
          <a:p>
            <a:endParaRPr lang="tr-TR" dirty="0"/>
          </a:p>
          <a:p>
            <a:r>
              <a:rPr lang="tr-TR" dirty="0"/>
              <a:t>Tedavi maliyetlerini azaltmak</a:t>
            </a:r>
          </a:p>
          <a:p>
            <a:endParaRPr lang="tr-TR" dirty="0"/>
          </a:p>
          <a:p>
            <a:r>
              <a:rPr lang="tr-TR" dirty="0"/>
              <a:t>Bilinçsiz ilaç tüketimini engellemek</a:t>
            </a:r>
          </a:p>
        </p:txBody>
      </p:sp>
    </p:spTree>
    <p:extLst>
      <p:ext uri="{BB962C8B-B14F-4D97-AF65-F5344CB8AC3E}">
        <p14:creationId xmlns:p14="http://schemas.microsoft.com/office/powerpoint/2010/main" val="333918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7"/>
    </mc:Choice>
    <mc:Fallback xmlns="">
      <p:transition spd="slow" advTm="1044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0DA622E-2401-4F3F-A283-816F2E4CF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072986"/>
            <a:ext cx="6589199" cy="1280890"/>
          </a:xfrm>
        </p:spPr>
        <p:txBody>
          <a:bodyPr/>
          <a:lstStyle/>
          <a:p>
            <a:r>
              <a:rPr lang="tr-TR" b="1" spc="-5" dirty="0">
                <a:latin typeface="Calibri"/>
                <a:cs typeface="Calibri"/>
              </a:rPr>
              <a:t>Akılcı </a:t>
            </a:r>
            <a:r>
              <a:rPr lang="tr-TR" b="1" spc="-25" dirty="0">
                <a:latin typeface="Calibri"/>
                <a:cs typeface="Calibri"/>
              </a:rPr>
              <a:t>Olmayan </a:t>
            </a:r>
            <a:r>
              <a:rPr lang="tr-TR" b="1" spc="-5" dirty="0">
                <a:latin typeface="Calibri"/>
                <a:cs typeface="Calibri"/>
              </a:rPr>
              <a:t>İlaç</a:t>
            </a:r>
            <a:r>
              <a:rPr lang="tr-TR" b="1" spc="-35" dirty="0">
                <a:latin typeface="Calibri"/>
                <a:cs typeface="Calibri"/>
              </a:rPr>
              <a:t> </a:t>
            </a:r>
            <a:r>
              <a:rPr lang="tr-TR" b="1" spc="-15" dirty="0">
                <a:latin typeface="Calibri"/>
                <a:cs typeface="Calibri"/>
              </a:rPr>
              <a:t>Kullanımı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A1973B6-7DA3-4AB9-B8EC-5156D9908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Hekim önerisi dışında uygunsuz kişisel tedaviler</a:t>
            </a:r>
          </a:p>
          <a:p>
            <a:r>
              <a:rPr lang="tr-TR" dirty="0"/>
              <a:t>Çoklu ilaç kullanımı</a:t>
            </a:r>
          </a:p>
          <a:p>
            <a:r>
              <a:rPr lang="tr-TR" dirty="0"/>
              <a:t>İlaç-ilaç etkileşimleri ve besin-ilaç etkileşimleri ihmali</a:t>
            </a:r>
          </a:p>
          <a:p>
            <a:r>
              <a:rPr lang="tr-TR" dirty="0"/>
              <a:t>Bilinçsiz gıda takviyesi ve bitkisel ürünlerin kullanımı</a:t>
            </a:r>
          </a:p>
          <a:p>
            <a:r>
              <a:rPr lang="tr-TR" dirty="0"/>
              <a:t>İlaca bağlı yan etkilerin ihmal edilmesi</a:t>
            </a:r>
          </a:p>
          <a:p>
            <a:r>
              <a:rPr lang="tr-TR" dirty="0"/>
              <a:t>Piyasaya yeni çıkan ilaçların uygunsuz tercihi</a:t>
            </a:r>
          </a:p>
          <a:p>
            <a:r>
              <a:rPr lang="tr-TR" dirty="0"/>
              <a:t>Gereksiz antibiyotik tedavisi</a:t>
            </a:r>
          </a:p>
          <a:p>
            <a:r>
              <a:rPr lang="tr-TR" dirty="0"/>
              <a:t>Yanlış tanı</a:t>
            </a:r>
          </a:p>
          <a:p>
            <a:r>
              <a:rPr lang="tr-TR" dirty="0"/>
              <a:t>İlaç kullanımında özensizlik, vs.</a:t>
            </a:r>
          </a:p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876800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3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21"/>
    </mc:Choice>
    <mc:Fallback xmlns="">
      <p:transition spd="slow" advTm="2592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526574-3A7B-4799-84A0-21DF9DA11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011486"/>
            <a:ext cx="6705600" cy="1280890"/>
          </a:xfrm>
        </p:spPr>
        <p:txBody>
          <a:bodyPr/>
          <a:lstStyle/>
          <a:p>
            <a:r>
              <a:rPr lang="tr-TR" b="1" spc="-5" dirty="0">
                <a:latin typeface="Calibri"/>
                <a:cs typeface="Calibri"/>
              </a:rPr>
              <a:t>Akılcı </a:t>
            </a:r>
            <a:r>
              <a:rPr lang="tr-TR" b="1" spc="-25" dirty="0">
                <a:latin typeface="Calibri"/>
                <a:cs typeface="Calibri"/>
              </a:rPr>
              <a:t>Olmayan </a:t>
            </a:r>
            <a:r>
              <a:rPr lang="tr-TR" b="1" spc="-5" dirty="0">
                <a:latin typeface="Calibri"/>
                <a:cs typeface="Calibri"/>
              </a:rPr>
              <a:t>İlaç </a:t>
            </a:r>
            <a:r>
              <a:rPr lang="tr-TR" b="1" spc="-15" dirty="0">
                <a:latin typeface="Calibri"/>
                <a:cs typeface="Calibri"/>
              </a:rPr>
              <a:t>Kullanımının  </a:t>
            </a:r>
            <a:r>
              <a:rPr lang="tr-TR" b="1" spc="-5" dirty="0" smtClean="0">
                <a:latin typeface="Calibri"/>
                <a:cs typeface="Calibri"/>
              </a:rPr>
              <a:t>Sonuçları- Hasta Düzeyinde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7E7A94E-5D10-496E-BB10-C4E7ECF1B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2415" y="2438400"/>
            <a:ext cx="6591985" cy="3777622"/>
          </a:xfrm>
        </p:spPr>
        <p:txBody>
          <a:bodyPr/>
          <a:lstStyle/>
          <a:p>
            <a:pPr lvl="1"/>
            <a:r>
              <a:rPr lang="tr-TR" dirty="0" smtClean="0"/>
              <a:t>Hastalığın </a:t>
            </a:r>
            <a:r>
              <a:rPr lang="tr-TR" dirty="0"/>
              <a:t>tedavisinde yetersiz kalınması</a:t>
            </a:r>
          </a:p>
          <a:p>
            <a:pPr lvl="1"/>
            <a:r>
              <a:rPr lang="tr-TR" dirty="0"/>
              <a:t>Hastalıkların tekrarlaması ya da uzaması</a:t>
            </a:r>
          </a:p>
          <a:p>
            <a:pPr lvl="1"/>
            <a:r>
              <a:rPr lang="tr-TR" dirty="0"/>
              <a:t>İstenmeyen etki riskinde artış</a:t>
            </a:r>
          </a:p>
          <a:p>
            <a:pPr lvl="1"/>
            <a:r>
              <a:rPr lang="tr-TR" dirty="0"/>
              <a:t>İlaç etkileşimi olasılığında artış</a:t>
            </a:r>
          </a:p>
          <a:p>
            <a:pPr lvl="1"/>
            <a:r>
              <a:rPr lang="tr-TR" dirty="0"/>
              <a:t>Ekonomik kayıplar (gereksiz tedavi maliyeti, işten </a:t>
            </a:r>
            <a:r>
              <a:rPr lang="tr-TR" dirty="0" smtClean="0"/>
              <a:t>ayrı kalma </a:t>
            </a:r>
            <a:r>
              <a:rPr lang="tr-TR" dirty="0"/>
              <a:t>ve kazanç kaybı)</a:t>
            </a:r>
          </a:p>
        </p:txBody>
      </p:sp>
    </p:spTree>
    <p:extLst>
      <p:ext uri="{BB962C8B-B14F-4D97-AF65-F5344CB8AC3E}">
        <p14:creationId xmlns:p14="http://schemas.microsoft.com/office/powerpoint/2010/main" val="83998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01"/>
    </mc:Choice>
    <mc:Fallback xmlns="">
      <p:transition spd="slow" advTm="1720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526574-3A7B-4799-84A0-21DF9DA11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296" y="1050240"/>
            <a:ext cx="6589199" cy="1280890"/>
          </a:xfrm>
        </p:spPr>
        <p:txBody>
          <a:bodyPr/>
          <a:lstStyle/>
          <a:p>
            <a:r>
              <a:rPr lang="tr-TR" b="1" spc="-5" dirty="0">
                <a:latin typeface="Calibri"/>
                <a:cs typeface="Calibri"/>
              </a:rPr>
              <a:t>Akılcı </a:t>
            </a:r>
            <a:r>
              <a:rPr lang="tr-TR" b="1" spc="-25" dirty="0">
                <a:latin typeface="Calibri"/>
                <a:cs typeface="Calibri"/>
              </a:rPr>
              <a:t>Olmayan </a:t>
            </a:r>
            <a:r>
              <a:rPr lang="tr-TR" b="1" spc="-5" dirty="0">
                <a:latin typeface="Calibri"/>
                <a:cs typeface="Calibri"/>
              </a:rPr>
              <a:t>İlaç </a:t>
            </a:r>
            <a:r>
              <a:rPr lang="tr-TR" b="1" spc="-15" dirty="0">
                <a:latin typeface="Calibri"/>
                <a:cs typeface="Calibri"/>
              </a:rPr>
              <a:t>Kullanımının  </a:t>
            </a:r>
            <a:r>
              <a:rPr lang="tr-TR" b="1" spc="-5" dirty="0" smtClean="0">
                <a:latin typeface="Calibri"/>
                <a:cs typeface="Calibri"/>
              </a:rPr>
              <a:t>Sonuçları- Toplumsal Düzeyde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7E7A94E-5D10-496E-BB10-C4E7ECF1B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pPr lvl="1"/>
            <a:r>
              <a:rPr lang="tr-TR" dirty="0"/>
              <a:t>İş gücü kaybı</a:t>
            </a:r>
          </a:p>
          <a:p>
            <a:pPr lvl="1"/>
            <a:r>
              <a:rPr lang="tr-TR" dirty="0"/>
              <a:t>Gereksiz tedavi maliyetleri</a:t>
            </a:r>
          </a:p>
          <a:p>
            <a:pPr lvl="1"/>
            <a:r>
              <a:rPr lang="tr-TR" dirty="0"/>
              <a:t>Toplum sağlığına zararlı etkiler (antibiyotik direnci)</a:t>
            </a:r>
          </a:p>
        </p:txBody>
      </p:sp>
    </p:spTree>
    <p:extLst>
      <p:ext uri="{BB962C8B-B14F-4D97-AF65-F5344CB8AC3E}">
        <p14:creationId xmlns:p14="http://schemas.microsoft.com/office/powerpoint/2010/main" val="380874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86"/>
    </mc:Choice>
    <mc:Fallback xmlns="">
      <p:transition spd="slow" advTm="1268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Mavi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Duma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284</TotalTime>
  <Words>825</Words>
  <Application>Microsoft Office PowerPoint</Application>
  <PresentationFormat>Ekran Gösterisi (4:3)</PresentationFormat>
  <Paragraphs>149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Wingdings</vt:lpstr>
      <vt:lpstr>Wingdings 3</vt:lpstr>
      <vt:lpstr>Duman</vt:lpstr>
      <vt:lpstr>AKILCI İLAÇ KULLANIMI </vt:lpstr>
      <vt:lpstr>İlaç</vt:lpstr>
      <vt:lpstr>İlaçların Gelişimi</vt:lpstr>
      <vt:lpstr>İlaç Kullanımı</vt:lpstr>
      <vt:lpstr>Akılcı İlaç Kullanımı</vt:lpstr>
      <vt:lpstr>Amaç</vt:lpstr>
      <vt:lpstr>Akılcı Olmayan İlaç Kullanımı</vt:lpstr>
      <vt:lpstr>Akılcı Olmayan İlaç Kullanımının  Sonuçları- Hasta Düzeyinde</vt:lpstr>
      <vt:lpstr>Akılcı Olmayan İlaç Kullanımının  Sonuçları- Toplumsal Düzeyde</vt:lpstr>
      <vt:lpstr>Akılcı Olmayan İlaç Kullanımı</vt:lpstr>
      <vt:lpstr>Sorumluluk Paydaşları</vt:lpstr>
      <vt:lpstr>PowerPoint Sunusu</vt:lpstr>
      <vt:lpstr>Sağlık Harcamaları</vt:lpstr>
      <vt:lpstr>En Çok Satan İlaçlar</vt:lpstr>
      <vt:lpstr>Temel İlaç Listesi</vt:lpstr>
      <vt:lpstr>Ülkemizdeki Durum</vt:lpstr>
      <vt:lpstr>Hekimler için Ulusal Eylem Planı (2014-17)</vt:lpstr>
      <vt:lpstr>İlkeler</vt:lpstr>
      <vt:lpstr>Akılcı İlaç Kullanım İlkeleri</vt:lpstr>
      <vt:lpstr>Sonuç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SADIK</dc:creator>
  <cp:lastModifiedBy>Ekin KIRCALI</cp:lastModifiedBy>
  <cp:revision>49</cp:revision>
  <dcterms:created xsi:type="dcterms:W3CDTF">2021-02-19T08:58:48Z</dcterms:created>
  <dcterms:modified xsi:type="dcterms:W3CDTF">2025-05-08T10:06:23Z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2019-05-07T00:00:00Z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2021-02-19T00:00:00Z</vt:filetime>
  </property>
</Properties>
</file>